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5" r:id="rId10"/>
    <p:sldId id="266" r:id="rId11"/>
    <p:sldId id="267" r:id="rId12"/>
    <p:sldId id="268" r:id="rId1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FE769-BEE9-4241-9F2B-9C7759183229}" type="datetimeFigureOut">
              <a:rPr lang="en-US" smtClean="0"/>
              <a:t>5/27/25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D3917-5AE3-4416-860C-9C99DC10181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3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D3917-5AE3-4416-860C-9C99DC1018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9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D3917-5AE3-4416-860C-9C99DC1018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3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D3917-5AE3-4416-860C-9C99DC1018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9763" y="876669"/>
            <a:ext cx="9689690" cy="2278626"/>
          </a:xfrm>
        </p:spPr>
        <p:txBody>
          <a:bodyPr>
            <a:noAutofit/>
          </a:bodyPr>
          <a:lstStyle/>
          <a:p>
            <a:r>
              <a:rPr lang="es-ES" altLang="es-AR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Sistema pedagógico</a:t>
            </a:r>
            <a:br>
              <a:rPr lang="es-ES" altLang="es-AR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s-ES" altLang="es-AR" sz="40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Educación por grupo de pares</a:t>
            </a:r>
            <a:endParaRPr sz="4000" b="1" i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61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7BC6DFA-F3FF-0B4E-800A-6EEF61931156}"/>
              </a:ext>
            </a:extLst>
          </p:cNvPr>
          <p:cNvSpPr/>
          <p:nvPr/>
        </p:nvSpPr>
        <p:spPr>
          <a:xfrm>
            <a:off x="6266214" y="3429000"/>
            <a:ext cx="2873125" cy="2751328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AR" sz="1800" b="0" u="none" strike="noStrike">
                <a:solidFill>
                  <a:srgbClr val="000000"/>
                </a:solidFill>
                <a:uFillTx/>
                <a:latin typeface="Arial"/>
              </a:rPr>
              <a:t>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825316" cy="1143000"/>
          </a:xfrm>
        </p:spPr>
        <p:txBody>
          <a:bodyPr>
            <a:noAutofit/>
          </a:bodyPr>
          <a:lstStyle/>
          <a:p>
            <a:r>
              <a:rPr sz="3600" b="1" dirty="0" err="1">
                <a:solidFill>
                  <a:srgbClr val="0070C0"/>
                </a:solidFill>
                <a:latin typeface="Open Sans"/>
              </a:rPr>
              <a:t>Actividades</a:t>
            </a:r>
            <a:r>
              <a:rPr sz="3600" b="1" dirty="0">
                <a:solidFill>
                  <a:srgbClr val="662D91"/>
                </a:solidFill>
                <a:latin typeface="Open Sans"/>
              </a:rPr>
              <a:t> </a:t>
            </a:r>
            <a:r>
              <a:rPr lang="es-AR" sz="3600" b="1" dirty="0">
                <a:solidFill>
                  <a:srgbClr val="0070C0"/>
                </a:solidFill>
                <a:latin typeface="Open Sans"/>
              </a:rPr>
              <a:t>cotidianas: </a:t>
            </a:r>
            <a:br>
              <a:rPr lang="es-AR" sz="3600" b="1" dirty="0">
                <a:solidFill>
                  <a:srgbClr val="0070C0"/>
                </a:solidFill>
                <a:latin typeface="Open Sans"/>
              </a:rPr>
            </a:br>
            <a:r>
              <a:rPr lang="es-AR" sz="3600" b="1" dirty="0">
                <a:solidFill>
                  <a:srgbClr val="0070C0"/>
                </a:solidFill>
                <a:latin typeface="Open Sans"/>
              </a:rPr>
              <a:t>el juego como actividad central</a:t>
            </a:r>
            <a:endParaRPr sz="3600" b="1" dirty="0">
              <a:solidFill>
                <a:srgbClr val="0070C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6946" y="2577972"/>
            <a:ext cx="5257800" cy="4654591"/>
          </a:xfrm>
        </p:spPr>
        <p:txBody>
          <a:bodyPr>
            <a:normAutofit/>
          </a:bodyPr>
          <a:lstStyle/>
          <a:p>
            <a:r>
              <a:rPr lang="es-ES" altLang="es-AR" sz="2400" b="1" dirty="0"/>
              <a:t>Juegos, técnicas grupales. </a:t>
            </a:r>
          </a:p>
          <a:p>
            <a:r>
              <a:rPr lang="es-ES" altLang="es-AR" sz="2400" b="1" dirty="0"/>
              <a:t>Arte: </a:t>
            </a:r>
            <a:r>
              <a:rPr lang="es-ES" altLang="es-AR" sz="2000" b="1" dirty="0"/>
              <a:t>escritura, escultura, teatro, dibujo, manualidades, etc.</a:t>
            </a:r>
          </a:p>
          <a:p>
            <a:r>
              <a:rPr lang="es-ES" altLang="es-AR" sz="2400" b="1" dirty="0"/>
              <a:t>Música: </a:t>
            </a:r>
            <a:r>
              <a:rPr lang="es-ES" altLang="es-AR" sz="2000" b="1" dirty="0"/>
              <a:t>canciones juego, canciones expresando valores, canciones recreativas, bandas, orquestas, danza. </a:t>
            </a:r>
          </a:p>
          <a:p>
            <a:r>
              <a:rPr lang="es-ES" altLang="es-AR" sz="2400" b="1" dirty="0"/>
              <a:t>Deportes, juegos pre deportivos.</a:t>
            </a:r>
          </a:p>
          <a:p>
            <a:r>
              <a:rPr lang="es-ES" altLang="es-AR" sz="2400" b="1" dirty="0"/>
              <a:t>Salidas, jornadas intensivas.</a:t>
            </a:r>
          </a:p>
          <a:p>
            <a:r>
              <a:rPr lang="es-ES" altLang="es-AR" sz="2400" b="1" dirty="0"/>
              <a:t>Apoyo escolar (tutorías).</a:t>
            </a:r>
          </a:p>
          <a:p>
            <a:endParaRPr sz="2400" dirty="0">
              <a:solidFill>
                <a:srgbClr val="373737"/>
              </a:solidFill>
              <a:latin typeface="Open San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6762" y="1948580"/>
            <a:ext cx="10862210" cy="61099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46" y="461792"/>
            <a:ext cx="8229600" cy="1143000"/>
          </a:xfrm>
        </p:spPr>
        <p:txBody>
          <a:bodyPr/>
          <a:lstStyle/>
          <a:p>
            <a:pPr algn="l"/>
            <a:r>
              <a:rPr lang="es-AR" sz="3600" b="1" dirty="0">
                <a:solidFill>
                  <a:srgbClr val="0070C0"/>
                </a:solidFill>
                <a:latin typeface="Open Sans"/>
              </a:rPr>
              <a:t>Actividades especiales</a:t>
            </a:r>
            <a:endParaRPr sz="3600" b="1" dirty="0">
              <a:solidFill>
                <a:srgbClr val="0070C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46" y="2332037"/>
            <a:ext cx="5318760" cy="4525963"/>
          </a:xfrm>
        </p:spPr>
        <p:txBody>
          <a:bodyPr/>
          <a:lstStyle/>
          <a:p>
            <a:r>
              <a:rPr lang="es-ES" altLang="es-AR" sz="2400" b="1" dirty="0"/>
              <a:t>Campamentos, campeonatos, muestras, salidas.</a:t>
            </a:r>
          </a:p>
          <a:p>
            <a:r>
              <a:rPr lang="es-ES" altLang="es-AR" sz="2400" b="1" dirty="0"/>
              <a:t>Acantonamientos, cine, encuentros.</a:t>
            </a:r>
          </a:p>
          <a:p>
            <a:r>
              <a:rPr lang="es-ES" altLang="es-AR" sz="2400" b="1" dirty="0"/>
              <a:t>Festivales, ceremonias, fogones, promesas, etc.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53" y="1798320"/>
            <a:ext cx="6746239" cy="50596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258" y="-1"/>
            <a:ext cx="9320980" cy="699073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E662AD-7AA8-EF4E-A728-3C2D3E6293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877" y="2734285"/>
            <a:ext cx="2637711" cy="2500590"/>
          </a:xfrm>
          <a:prstGeom prst="rect">
            <a:avLst/>
          </a:prstGeom>
          <a:noFill/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623DE0D-360F-6A46-A654-34FCAFE760F3}"/>
              </a:ext>
            </a:extLst>
          </p:cNvPr>
          <p:cNvSpPr/>
          <p:nvPr/>
        </p:nvSpPr>
        <p:spPr>
          <a:xfrm>
            <a:off x="8792709" y="319292"/>
            <a:ext cx="2228760" cy="226224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AR" sz="1800" b="0" u="none" strike="noStrike">
                <a:solidFill>
                  <a:srgbClr val="000000"/>
                </a:solidFill>
                <a:uFillTx/>
                <a:latin typeface="Arial"/>
              </a:rPr>
              <a:t>v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16DE061-CFE8-7D4F-A72E-AA9A5D8222A6}"/>
              </a:ext>
            </a:extLst>
          </p:cNvPr>
          <p:cNvSpPr txBox="1">
            <a:spLocks noChangeArrowheads="1"/>
          </p:cNvSpPr>
          <p:nvPr/>
        </p:nvSpPr>
        <p:spPr>
          <a:xfrm>
            <a:off x="7725097" y="5684837"/>
            <a:ext cx="4363983" cy="234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s-ES_tradnl" altLang="es-AR" sz="2400" b="1" dirty="0"/>
              <a:t>www.lugardelsol.org.ar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s-ES_tradnl" altLang="es-AR" sz="2400" b="1" dirty="0" err="1"/>
              <a:t>www.chicxsdelpueblo.com.ar</a:t>
            </a:r>
            <a:endParaRPr lang="es-ES_tradnl" altLang="es-AR" sz="2400" b="1" dirty="0"/>
          </a:p>
          <a:p>
            <a:endParaRPr lang="es-ES_tradnl" altLang="es-A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672" y="1386421"/>
            <a:ext cx="8229600" cy="1143000"/>
          </a:xfrm>
        </p:spPr>
        <p:txBody>
          <a:bodyPr>
            <a:noAutofit/>
          </a:bodyPr>
          <a:lstStyle/>
          <a:p>
            <a:r>
              <a:rPr lang="es-ES" altLang="es-AR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Proyecto educativo: </a:t>
            </a:r>
            <a:br>
              <a:rPr lang="es-ES" altLang="es-AR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s-ES" altLang="es-AR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situación inicial / horizonte utópico</a:t>
            </a:r>
            <a:endParaRPr sz="36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620" y="3032760"/>
            <a:ext cx="8229600" cy="4525963"/>
          </a:xfrm>
        </p:spPr>
        <p:txBody>
          <a:bodyPr/>
          <a:lstStyle/>
          <a:p>
            <a:r>
              <a:rPr lang="es-ES_tradnl" altLang="es-AR" sz="2400" b="1" dirty="0"/>
              <a:t>Visión compartida </a:t>
            </a:r>
          </a:p>
          <a:p>
            <a:pPr marL="0" indent="0">
              <a:buNone/>
            </a:pPr>
            <a:r>
              <a:rPr lang="es-ES_tradnl" altLang="es-AR" sz="2400" b="1" dirty="0"/>
              <a:t>     (valores/concepción del mundo/enfoque de derechos)</a:t>
            </a:r>
          </a:p>
          <a:p>
            <a:r>
              <a:rPr lang="es-ES_tradnl" altLang="es-AR" sz="2400" b="1" dirty="0"/>
              <a:t>Diagnóstico inicial</a:t>
            </a:r>
          </a:p>
          <a:p>
            <a:r>
              <a:rPr lang="es-ES_tradnl" altLang="es-AR" sz="2400" b="1" dirty="0"/>
              <a:t>Objetivos</a:t>
            </a:r>
          </a:p>
          <a:p>
            <a:r>
              <a:rPr lang="es-ES_tradnl" altLang="es-AR" sz="2400" b="1" dirty="0"/>
              <a:t>Actividades/cronograma</a:t>
            </a:r>
          </a:p>
          <a:p>
            <a:r>
              <a:rPr lang="es-ES_tradnl" altLang="es-AR" sz="2400" b="1" dirty="0"/>
              <a:t>Recursos /responsables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80" y="0"/>
            <a:ext cx="38580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318" y="23751"/>
            <a:ext cx="8229600" cy="1143000"/>
          </a:xfrm>
        </p:spPr>
        <p:txBody>
          <a:bodyPr>
            <a:normAutofit/>
          </a:bodyPr>
          <a:lstStyle/>
          <a:p>
            <a:r>
              <a:rPr lang="es-ES" altLang="es-AR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Sistema </a:t>
            </a:r>
            <a:endParaRPr sz="3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079" y="941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altLang="es-AR" sz="2400" b="1" dirty="0"/>
              <a:t>Conjunto de elementos y mecanismos coordinados entre sí para lo obtención de resultados a partir de insumos iniciales.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65" y="1787949"/>
            <a:ext cx="9219070" cy="51857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066" y="409609"/>
            <a:ext cx="7112360" cy="1143000"/>
          </a:xfrm>
        </p:spPr>
        <p:txBody>
          <a:bodyPr>
            <a:noAutofit/>
          </a:bodyPr>
          <a:lstStyle/>
          <a:p>
            <a:r>
              <a:rPr sz="3600" b="1" dirty="0" err="1">
                <a:solidFill>
                  <a:srgbClr val="0070C0"/>
                </a:solidFill>
                <a:latin typeface="Open Sans"/>
              </a:rPr>
              <a:t>Componentes</a:t>
            </a:r>
            <a:r>
              <a:rPr sz="3600" b="1" dirty="0">
                <a:solidFill>
                  <a:srgbClr val="0070C0"/>
                </a:solidFill>
                <a:latin typeface="Open Sans"/>
              </a:rPr>
              <a:t> </a:t>
            </a:r>
            <a:br>
              <a:rPr lang="es-AR" sz="3600" b="1" dirty="0">
                <a:solidFill>
                  <a:srgbClr val="0070C0"/>
                </a:solidFill>
                <a:latin typeface="Open Sans"/>
              </a:rPr>
            </a:br>
            <a:r>
              <a:rPr sz="3600" b="1" dirty="0">
                <a:solidFill>
                  <a:srgbClr val="0070C0"/>
                </a:solidFill>
                <a:latin typeface="Open Sans"/>
              </a:rPr>
              <a:t>del Sistema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9800" y="1718468"/>
            <a:ext cx="5717405" cy="4525963"/>
          </a:xfrm>
        </p:spPr>
        <p:txBody>
          <a:bodyPr>
            <a:normAutofit fontScale="92500"/>
          </a:bodyPr>
          <a:lstStyle/>
          <a:p>
            <a:r>
              <a:rPr lang="es-ES" altLang="es-AR" sz="2400" b="1" dirty="0"/>
              <a:t>El afecto como motor </a:t>
            </a:r>
          </a:p>
          <a:p>
            <a:r>
              <a:rPr lang="es-ES" altLang="es-AR" sz="2400" b="1" dirty="0"/>
              <a:t>Creación de un grupo de referencia (seducción) </a:t>
            </a:r>
          </a:p>
          <a:p>
            <a:r>
              <a:rPr lang="es-ES" altLang="es-AR" sz="2400" b="1" dirty="0"/>
              <a:t>Identificación de los chicos con el grupo (mística) </a:t>
            </a:r>
          </a:p>
          <a:p>
            <a:r>
              <a:rPr lang="es-ES" altLang="es-AR" sz="2400" b="1" dirty="0"/>
              <a:t>División del grupo en equipos (asignación de roles y elección de líderes)</a:t>
            </a:r>
          </a:p>
          <a:p>
            <a:r>
              <a:rPr lang="es-ES" altLang="es-AR" sz="2400" b="1" dirty="0"/>
              <a:t>Protagonismo (asambleas, consejos de líderes) </a:t>
            </a:r>
          </a:p>
          <a:p>
            <a:r>
              <a:rPr lang="es-ES" altLang="es-AR" sz="2400" b="1" dirty="0"/>
              <a:t>Educación en valores (lemas)</a:t>
            </a:r>
          </a:p>
          <a:p>
            <a:r>
              <a:rPr lang="es-ES" altLang="es-AR" sz="2400" b="1" dirty="0"/>
              <a:t>Actividades formativas (El juego como actividad educativa central)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95" y="0"/>
            <a:ext cx="65962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295" y="0"/>
            <a:ext cx="8046720" cy="1143000"/>
          </a:xfrm>
        </p:spPr>
        <p:txBody>
          <a:bodyPr/>
          <a:lstStyle/>
          <a:p>
            <a:r>
              <a:rPr lang="es-AR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Grupo de referencia</a:t>
            </a:r>
            <a:endParaRPr sz="3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712" y="1143000"/>
            <a:ext cx="9584372" cy="4525963"/>
          </a:xfrm>
        </p:spPr>
        <p:txBody>
          <a:bodyPr/>
          <a:lstStyle/>
          <a:p>
            <a:r>
              <a:rPr lang="es-ES" altLang="es-AR" sz="2400" b="1" dirty="0"/>
              <a:t>Seducción para la conformación del grupo</a:t>
            </a:r>
          </a:p>
          <a:p>
            <a:r>
              <a:rPr lang="es-ES" altLang="es-AR" sz="2400" b="1" dirty="0"/>
              <a:t>Invitación a la construcción del grupo</a:t>
            </a:r>
          </a:p>
          <a:p>
            <a:r>
              <a:rPr lang="es-ES" altLang="es-AR" sz="2400" b="1" dirty="0"/>
              <a:t>ASAMBLEA y CONSEJO DE LÍDERES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46" y="2664143"/>
            <a:ext cx="10058400" cy="53365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58994"/>
            <a:ext cx="9536308" cy="1143000"/>
          </a:xfrm>
        </p:spPr>
        <p:txBody>
          <a:bodyPr>
            <a:noAutofit/>
          </a:bodyPr>
          <a:lstStyle/>
          <a:p>
            <a:r>
              <a:rPr lang="es-ES" altLang="es-AR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Identificación con el grupo</a:t>
            </a:r>
            <a:endParaRPr sz="36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660" y="1143000"/>
            <a:ext cx="9584372" cy="4525963"/>
          </a:xfrm>
        </p:spPr>
        <p:txBody>
          <a:bodyPr/>
          <a:lstStyle/>
          <a:p>
            <a:r>
              <a:rPr lang="es-ES" altLang="es-AR" sz="2400" b="1" dirty="0"/>
              <a:t>Mística:  elementos que hacen a la identificación de un grupo.</a:t>
            </a:r>
          </a:p>
          <a:p>
            <a:r>
              <a:rPr lang="es-ES" altLang="es-AR" sz="2400" b="1" dirty="0"/>
              <a:t>Valores compartidos, epopeyas, historias, banderas, canciones, saludos, código propio, colores, actividades especiales.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" y="2517569"/>
            <a:ext cx="8496963" cy="56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6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858" y="407469"/>
            <a:ext cx="8229600" cy="1143000"/>
          </a:xfrm>
        </p:spPr>
        <p:txBody>
          <a:bodyPr>
            <a:noAutofit/>
          </a:bodyPr>
          <a:lstStyle/>
          <a:p>
            <a:r>
              <a:rPr lang="es-ES" altLang="es-AR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División del grupo en equipos. Asignación de roles y liderazgo</a:t>
            </a:r>
            <a:endParaRPr sz="32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7506" y="2348592"/>
            <a:ext cx="5346456" cy="4525963"/>
          </a:xfrm>
        </p:spPr>
        <p:txBody>
          <a:bodyPr/>
          <a:lstStyle/>
          <a:p>
            <a:r>
              <a:rPr lang="es-ES" altLang="es-AR" sz="2400" b="1" dirty="0"/>
              <a:t>Educación por grupo de pares. </a:t>
            </a:r>
            <a:r>
              <a:rPr lang="es-ES" altLang="es-AR" sz="2400" b="1" i="1" dirty="0"/>
              <a:t>Los pares nos forman.</a:t>
            </a:r>
          </a:p>
          <a:p>
            <a:r>
              <a:rPr lang="es-ES" altLang="es-AR" sz="2400" b="1" dirty="0"/>
              <a:t>Sistemas de evaluación y aprendizaje (estímulos).</a:t>
            </a:r>
          </a:p>
          <a:p>
            <a:r>
              <a:rPr lang="es-ES" altLang="es-AR" sz="2400" b="1" dirty="0"/>
              <a:t>Actividades por equipo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510"/>
            <a:ext cx="6437505" cy="48281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37739" y="314950"/>
            <a:ext cx="8229600" cy="1143000"/>
          </a:xfrm>
        </p:spPr>
        <p:txBody>
          <a:bodyPr/>
          <a:lstStyle/>
          <a:p>
            <a:r>
              <a:rPr lang="es-AR" sz="3600" b="1" dirty="0">
                <a:solidFill>
                  <a:srgbClr val="0070C0"/>
                </a:solidFill>
                <a:latin typeface="Open Sans"/>
              </a:rPr>
              <a:t>Protagonismo</a:t>
            </a:r>
            <a:endParaRPr sz="3600" b="1" dirty="0">
              <a:solidFill>
                <a:srgbClr val="0070C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06" y="1936740"/>
            <a:ext cx="5692878" cy="4525963"/>
          </a:xfrm>
        </p:spPr>
        <p:txBody>
          <a:bodyPr/>
          <a:lstStyle/>
          <a:p>
            <a:r>
              <a:rPr lang="es-ES" altLang="es-AR" sz="2400" b="1" dirty="0"/>
              <a:t>Dinámicas de participación.</a:t>
            </a:r>
          </a:p>
          <a:p>
            <a:r>
              <a:rPr lang="es-ES" altLang="es-AR" sz="2400" b="1" dirty="0"/>
              <a:t>Acuerdos individuales/grupales.</a:t>
            </a:r>
          </a:p>
          <a:p>
            <a:r>
              <a:rPr lang="es-ES" altLang="es-AR" sz="2400" b="1" dirty="0"/>
              <a:t>Asambleas: planificación, definición de objetivos y actividades. </a:t>
            </a:r>
          </a:p>
          <a:p>
            <a:r>
              <a:rPr lang="es-ES" altLang="es-AR" sz="2400" b="1" dirty="0"/>
              <a:t>Charlas grupales.</a:t>
            </a:r>
          </a:p>
          <a:p>
            <a:r>
              <a:rPr lang="es-ES" altLang="es-AR" sz="2400" b="1" dirty="0"/>
              <a:t>Consejos de guías y reuniones de grupo (acciones, roles, límites).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20" y="1622261"/>
            <a:ext cx="9164304" cy="5154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859" y="322139"/>
            <a:ext cx="8229600" cy="1143000"/>
          </a:xfrm>
        </p:spPr>
        <p:txBody>
          <a:bodyPr/>
          <a:lstStyle/>
          <a:p>
            <a:r>
              <a:rPr sz="3600" b="1" dirty="0" err="1">
                <a:solidFill>
                  <a:srgbClr val="0070C0"/>
                </a:solidFill>
                <a:latin typeface="Open Sans"/>
              </a:rPr>
              <a:t>Educación</a:t>
            </a:r>
            <a:r>
              <a:rPr sz="3600" b="1" dirty="0">
                <a:solidFill>
                  <a:srgbClr val="0070C0"/>
                </a:solidFill>
                <a:latin typeface="Open Sans"/>
              </a:rPr>
              <a:t> </a:t>
            </a:r>
            <a:r>
              <a:rPr sz="3600" b="1" dirty="0" err="1">
                <a:solidFill>
                  <a:srgbClr val="0070C0"/>
                </a:solidFill>
                <a:latin typeface="Open Sans"/>
              </a:rPr>
              <a:t>en</a:t>
            </a:r>
            <a:r>
              <a:rPr sz="3600" b="1" dirty="0">
                <a:solidFill>
                  <a:srgbClr val="0070C0"/>
                </a:solidFill>
                <a:latin typeface="Open Sans"/>
              </a:rPr>
              <a:t> </a:t>
            </a:r>
            <a:r>
              <a:rPr sz="3600" b="1" dirty="0" err="1">
                <a:solidFill>
                  <a:srgbClr val="0070C0"/>
                </a:solidFill>
                <a:latin typeface="Open Sans"/>
              </a:rPr>
              <a:t>valores</a:t>
            </a:r>
            <a:r>
              <a:rPr sz="3600" b="1" dirty="0">
                <a:solidFill>
                  <a:srgbClr val="0070C0"/>
                </a:solidFill>
                <a:latin typeface="Open Sans"/>
              </a:rPr>
              <a:t> (</a:t>
            </a:r>
            <a:r>
              <a:rPr sz="3600" b="1" dirty="0" err="1">
                <a:solidFill>
                  <a:srgbClr val="0070C0"/>
                </a:solidFill>
                <a:latin typeface="Open Sans"/>
              </a:rPr>
              <a:t>lemas</a:t>
            </a:r>
            <a:r>
              <a:rPr sz="3600" b="1" dirty="0">
                <a:solidFill>
                  <a:srgbClr val="0070C0"/>
                </a:solidFill>
                <a:latin typeface="Open Sans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028" y="2852540"/>
            <a:ext cx="4704736" cy="4525963"/>
          </a:xfrm>
        </p:spPr>
        <p:txBody>
          <a:bodyPr/>
          <a:lstStyle/>
          <a:p>
            <a:r>
              <a:rPr lang="es-ES" altLang="es-AR" sz="2400" b="1" dirty="0"/>
              <a:t>Pactamos lo que es valioso (valores: lema).</a:t>
            </a:r>
          </a:p>
          <a:p>
            <a:r>
              <a:rPr lang="es-ES" altLang="es-AR" sz="2400" b="1" dirty="0"/>
              <a:t>Acordamos vivirlo y lo practicamos en las actividades. </a:t>
            </a:r>
          </a:p>
          <a:p>
            <a:r>
              <a:rPr lang="es-ES" altLang="es-AR" sz="2400" b="1" dirty="0"/>
              <a:t>Evaluamos el proceso y el resultado.</a:t>
            </a:r>
          </a:p>
          <a:p>
            <a:r>
              <a:rPr lang="es-ES" altLang="es-AR" sz="2400" b="1" dirty="0"/>
              <a:t>Volvemos a acordar.</a:t>
            </a:r>
            <a:endParaRPr lang="es-ES_tradnl" altLang="es-AR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4270"/>
            <a:ext cx="6174659" cy="46309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374</Words>
  <Application>Microsoft Macintosh PowerPoint</Application>
  <PresentationFormat>Personalizado</PresentationFormat>
  <Paragraphs>58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Open Sans</vt:lpstr>
      <vt:lpstr>Wingdings</vt:lpstr>
      <vt:lpstr>Office Theme</vt:lpstr>
      <vt:lpstr>Sistema pedagógico Educación por grupo de pares</vt:lpstr>
      <vt:lpstr>Proyecto educativo:  situación inicial / horizonte utópico</vt:lpstr>
      <vt:lpstr>Sistema </vt:lpstr>
      <vt:lpstr>Componentes  del Sistema</vt:lpstr>
      <vt:lpstr>Grupo de referencia</vt:lpstr>
      <vt:lpstr>Identificación con el grupo</vt:lpstr>
      <vt:lpstr>División del grupo en equipos. Asignación de roles y liderazgo</vt:lpstr>
      <vt:lpstr>Protagonismo</vt:lpstr>
      <vt:lpstr>Educación en valores (lemas)</vt:lpstr>
      <vt:lpstr>Actividades cotidianas:  el juego como actividad central</vt:lpstr>
      <vt:lpstr>Actividades especiales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educativo - Sistema pedagógico Educación no-formal   (activa por grupo de pares)</dc:title>
  <dc:subject/>
  <dc:creator>JGM</dc:creator>
  <cp:keywords/>
  <dc:description>generated using python-pptx</dc:description>
  <cp:lastModifiedBy>Microsoft Office User</cp:lastModifiedBy>
  <cp:revision>18</cp:revision>
  <dcterms:created xsi:type="dcterms:W3CDTF">2013-01-27T09:14:16Z</dcterms:created>
  <dcterms:modified xsi:type="dcterms:W3CDTF">2025-05-27T16:55:31Z</dcterms:modified>
  <cp:category/>
</cp:coreProperties>
</file>