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256" r:id="rId3"/>
    <p:sldId id="330" r:id="rId4"/>
    <p:sldId id="257" r:id="rId5"/>
    <p:sldId id="258" r:id="rId6"/>
    <p:sldId id="259" r:id="rId7"/>
    <p:sldId id="317" r:id="rId8"/>
    <p:sldId id="277" r:id="rId9"/>
    <p:sldId id="324" r:id="rId10"/>
    <p:sldId id="260" r:id="rId11"/>
    <p:sldId id="323" r:id="rId12"/>
    <p:sldId id="322" r:id="rId13"/>
    <p:sldId id="315" r:id="rId14"/>
    <p:sldId id="325" r:id="rId15"/>
    <p:sldId id="262" r:id="rId16"/>
    <p:sldId id="318" r:id="rId17"/>
    <p:sldId id="326" r:id="rId18"/>
    <p:sldId id="331" r:id="rId19"/>
    <p:sldId id="276" r:id="rId20"/>
    <p:sldId id="271" r:id="rId21"/>
    <p:sldId id="261" r:id="rId22"/>
    <p:sldId id="333" r:id="rId23"/>
    <p:sldId id="263" r:id="rId24"/>
    <p:sldId id="264" r:id="rId25"/>
    <p:sldId id="269" r:id="rId26"/>
    <p:sldId id="266" r:id="rId27"/>
    <p:sldId id="278" r:id="rId28"/>
    <p:sldId id="274" r:id="rId29"/>
    <p:sldId id="268" r:id="rId30"/>
    <p:sldId id="273" r:id="rId31"/>
    <p:sldId id="267" r:id="rId32"/>
    <p:sldId id="275" r:id="rId33"/>
    <p:sldId id="279" r:id="rId34"/>
    <p:sldId id="265" r:id="rId35"/>
    <p:sldId id="329" r:id="rId3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6330A-5CC4-4074-B555-4E0B830D7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151DB1-FD42-48B6-939A-296FD4505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54AA65-77A8-4091-8E4C-103FE089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0F38E3-ADDE-43A4-8801-EB7166645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89E7CB-7004-4FA3-A094-02FFDCCD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6918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2C0FC-0B3E-4124-8308-F1AECCA60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91E6E4-E156-4609-A4A3-1DEF2FCBB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6C967D-EC55-41B9-94A0-C035797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C89066-0F46-4C7A-827E-A9BFA2FA1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7C260B-F107-44A2-A8F4-1595DB3C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9076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63EA054-6E09-4157-A755-E43184960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0C600A-E846-46EA-AF5B-6C1D357C1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2ACE5D-790B-4C0E-A9ED-BE2F9EB6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966FE2-F965-4C0B-B4AB-0F9FA867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163434-0DA7-4362-93FB-1B97CA25A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4147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Predetermin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625" y="90601"/>
            <a:ext cx="10971927" cy="150935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es-AR" sz="2207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625" y="1604471"/>
            <a:ext cx="303207" cy="397652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>
            <a:lvl1pPr indent="0">
              <a:spcBef>
                <a:spcPts val="1889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es-AR" sz="1604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928233" y="1604471"/>
            <a:ext cx="303207" cy="397652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>
            <a:lvl1pPr indent="0">
              <a:spcBef>
                <a:spcPts val="1889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es-AR" sz="1604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dirty="0"/>
              <a:t>Footer</a:t>
            </a:r>
          </a:p>
        </p:txBody>
      </p:sp>
      <p:sp>
        <p:nvSpPr>
          <p:cNvPr id="2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38754C2-7B3A-4DC5-B438-AD489D8B7DB1}" type="slidenum">
              <a:t>‹Nº›</a:t>
            </a:fld>
            <a:endParaRPr dirty="0"/>
          </a:p>
        </p:txBody>
      </p:sp>
      <p:sp>
        <p:nvSpPr>
          <p:cNvPr id="3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617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E127E6-6EA0-4CC3-8560-7C1A296D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ED053D-B77E-41F1-8B6E-EA45E781A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06EB23-0C1C-42A3-BF91-A0F4522E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417165-0258-413A-8DB9-C18E169AE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FE9DE9-2DDF-4AC2-B2C2-4BDDA27DA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0183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A436D-F086-41FA-A228-4155AB13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7C26EA-FCC9-467C-8A05-72158450F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58CA9A-7466-4819-970A-A1D40266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FA02EC-2910-45DE-B38E-47BF20CC9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5E469E-B8DB-468E-A317-7DCDCE30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8298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35884-97A5-4D1D-B136-3C40ECAED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149C4A-4B23-4058-A98C-5F43AB4E8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247894-263C-421C-BB3C-BFDD2CDCC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E0A57D-0757-476B-A3CE-1622F4263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4A65D7-0628-433B-9548-36EE035C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CB975C-712A-4DDE-B700-7E5CDC1F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1098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3E346A-B647-4ED9-9699-A3679E88E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20508E-8D3E-4A6B-8483-B0C1A4298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EA7E80-8386-467C-BA20-986756EA9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3648F25-29FC-480F-AD9D-DEF02729C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EBA8AA0-B6D4-4B93-AF42-01D7421FE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3C5B3F4-6801-4F46-B219-020033A63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5239C25-A37D-41DF-9543-8650ECEB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9112310-384E-4BE6-8328-7395193C4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4157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8F072-2BB5-4F34-A9A4-BABB7242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2CA686-C3BB-41CE-97AA-FF4AD3DFC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CD07CF-0B50-4215-8DD3-F7D22CF99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F80C88-1294-4F46-89F9-27E860251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6022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0D9B18F-FACA-458A-8A63-46BCB748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358AD1-461E-405A-A0BA-5A8CED9D2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ED5E62-5E3E-4149-8EBE-3A770F3AD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250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5B557-DE49-411E-8E26-EE438E71E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E11CA6-0529-4AD7-B9DB-0DBC0CC39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C008AF-27DC-4649-A065-CD20F7183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7FE5BD-0CB0-42F6-A3BC-76A5F2D93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A64F56-DD5A-4848-A806-28B2F84E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BBAAC1-EBC4-456D-A081-ED153B12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0054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B0A2A-4AC1-407D-9D91-CC9FAD9C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F5B7532-9487-4ECF-94D4-FBD70089E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087259-8C75-4B42-937E-2E1D07270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C84713-7269-4280-8B77-C17CEF0E0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587295-3CB2-45FC-8B1D-12A59CCA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751D38-2072-4C42-81C8-D20E2772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999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F3CDB5-E3D1-4D0E-A649-38C7E5E2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0220FB-8629-4367-B64A-247B69CF6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81E941-ED56-49B5-8465-5589F34AA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EEB68-418A-4959-A00C-1BCBE000C4D3}" type="datetimeFigureOut">
              <a:rPr lang="es-AR" smtClean="0"/>
              <a:t>23/5/2025</a:t>
            </a:fld>
            <a:endParaRPr lang="es-A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7050F5-B7BA-466D-96DA-98163D29E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2238EE-2CB4-493E-8757-3760E339C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A9B08-2A05-4941-93CC-DADCBA29F94C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8321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2C831-8003-784F-973C-A8412EEEB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05" r="59238" b="40247"/>
          <a:stretch/>
        </p:blipFill>
        <p:spPr>
          <a:xfrm>
            <a:off x="2884196" y="812799"/>
            <a:ext cx="5909848" cy="572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A735D6-1EE3-4EAD-B2F0-92ADD89D7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36" y="3813647"/>
            <a:ext cx="10416208" cy="5364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95733C5-22B4-4B30-AD1A-8AAAF8E5E72B}"/>
              </a:ext>
            </a:extLst>
          </p:cNvPr>
          <p:cNvSpPr txBox="1"/>
          <p:nvPr/>
        </p:nvSpPr>
        <p:spPr>
          <a:xfrm>
            <a:off x="4161183" y="1823254"/>
            <a:ext cx="7407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LA HISTORIA EN AMERICA: SIGLO XX</a:t>
            </a:r>
            <a:endParaRPr lang="es-AR" sz="36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7E54C11-0DAB-401E-AF70-1D548B3B5426}"/>
              </a:ext>
            </a:extLst>
          </p:cNvPr>
          <p:cNvSpPr txBox="1"/>
          <p:nvPr/>
        </p:nvSpPr>
        <p:spPr>
          <a:xfrm>
            <a:off x="721829" y="4426225"/>
            <a:ext cx="29684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Inmigración y pobreza</a:t>
            </a:r>
          </a:p>
          <a:p>
            <a:r>
              <a:rPr lang="es-ES" b="1" dirty="0"/>
              <a:t>1891 </a:t>
            </a:r>
            <a:r>
              <a:rPr lang="es-ES" b="1" i="1" dirty="0"/>
              <a:t>Rerum Novarum </a:t>
            </a:r>
          </a:p>
          <a:p>
            <a:r>
              <a:rPr lang="es-ES" b="1" dirty="0"/>
              <a:t>Levantamientos populares</a:t>
            </a:r>
          </a:p>
          <a:p>
            <a:r>
              <a:rPr lang="es-ES" b="1" dirty="0"/>
              <a:t>1910 Revolución mexicana</a:t>
            </a:r>
          </a:p>
          <a:p>
            <a:r>
              <a:rPr lang="es-ES" b="1" dirty="0"/>
              <a:t>Partidos de clase</a:t>
            </a:r>
          </a:p>
          <a:p>
            <a:r>
              <a:rPr lang="es-ES" b="1" dirty="0"/>
              <a:t>Fraude patriótico</a:t>
            </a:r>
          </a:p>
          <a:p>
            <a:r>
              <a:rPr lang="es-ES" b="1" dirty="0"/>
              <a:t>Semana trágica</a:t>
            </a:r>
          </a:p>
          <a:p>
            <a:r>
              <a:rPr lang="es-ES" b="1" dirty="0"/>
              <a:t>Década infame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AR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658F85-3358-4E66-B7D0-AA4E2D761177}"/>
              </a:ext>
            </a:extLst>
          </p:cNvPr>
          <p:cNvSpPr txBox="1"/>
          <p:nvPr/>
        </p:nvSpPr>
        <p:spPr>
          <a:xfrm>
            <a:off x="4035286" y="4461084"/>
            <a:ext cx="38166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1er y 2do gobierno peronista</a:t>
            </a:r>
          </a:p>
          <a:p>
            <a:r>
              <a:rPr lang="es-ES" b="1" dirty="0"/>
              <a:t>E. Gaitán – G. Vargas – L. Cárdenas</a:t>
            </a:r>
          </a:p>
          <a:p>
            <a:r>
              <a:rPr lang="es-ES" b="1" dirty="0"/>
              <a:t>C. Ibáñez del Campo</a:t>
            </a:r>
          </a:p>
          <a:p>
            <a:r>
              <a:rPr lang="es-ES" b="1" dirty="0"/>
              <a:t>Revolución cubana</a:t>
            </a:r>
          </a:p>
          <a:p>
            <a:r>
              <a:rPr lang="es-ES" b="1" dirty="0"/>
              <a:t>El caso de Velazco Alvarado</a:t>
            </a:r>
          </a:p>
          <a:p>
            <a:r>
              <a:rPr lang="es-ES" b="1" dirty="0"/>
              <a:t>Salvador Allende</a:t>
            </a:r>
          </a:p>
          <a:p>
            <a:r>
              <a:rPr lang="es-ES" b="1" dirty="0"/>
              <a:t>Iglesia del Tercer Mundo </a:t>
            </a:r>
            <a:endParaRPr lang="es-AR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FC0164-4963-49AE-BEF3-81BCC2B9E4A1}"/>
              </a:ext>
            </a:extLst>
          </p:cNvPr>
          <p:cNvSpPr txBox="1"/>
          <p:nvPr/>
        </p:nvSpPr>
        <p:spPr>
          <a:xfrm>
            <a:off x="8196882" y="4461084"/>
            <a:ext cx="3816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REVOLUCION FUSILADORA</a:t>
            </a:r>
          </a:p>
          <a:p>
            <a:r>
              <a:rPr lang="es-ES" b="1" dirty="0"/>
              <a:t>Resistencia. 3er gob. peronista</a:t>
            </a:r>
          </a:p>
          <a:p>
            <a:r>
              <a:rPr lang="es-ES" b="1" dirty="0"/>
              <a:t>GOLPES MILITARES</a:t>
            </a:r>
          </a:p>
          <a:p>
            <a:r>
              <a:rPr lang="es-ES" b="1" dirty="0"/>
              <a:t>Desapariciones MADRES Y ABUELAS</a:t>
            </a:r>
          </a:p>
          <a:p>
            <a:r>
              <a:rPr lang="es-ES" b="1" dirty="0"/>
              <a:t>Guerra de Malvinas</a:t>
            </a:r>
          </a:p>
          <a:p>
            <a:r>
              <a:rPr lang="es-ES" b="1" dirty="0"/>
              <a:t>EEUU impone el neoliberalismo</a:t>
            </a:r>
          </a:p>
          <a:p>
            <a:r>
              <a:rPr lang="es-ES" b="1" dirty="0"/>
              <a:t>DEMOCRACIAS DE BAJA INTENSIDAD</a:t>
            </a:r>
          </a:p>
          <a:p>
            <a:endParaRPr lang="es-ES" dirty="0"/>
          </a:p>
          <a:p>
            <a:endParaRPr lang="es-AR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617A676-48DB-4811-9B7A-51E8E58AF0CD}"/>
              </a:ext>
            </a:extLst>
          </p:cNvPr>
          <p:cNvSpPr txBox="1"/>
          <p:nvPr/>
        </p:nvSpPr>
        <p:spPr>
          <a:xfrm>
            <a:off x="721829" y="3447181"/>
            <a:ext cx="210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1880 - 1943</a:t>
            </a:r>
            <a:endParaRPr lang="es-AR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4D57A4-0F4F-4912-804D-4AAF554B0768}"/>
              </a:ext>
            </a:extLst>
          </p:cNvPr>
          <p:cNvSpPr txBox="1"/>
          <p:nvPr/>
        </p:nvSpPr>
        <p:spPr>
          <a:xfrm>
            <a:off x="4035286" y="3444134"/>
            <a:ext cx="258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1943 - 1970</a:t>
            </a:r>
            <a:endParaRPr lang="es-AR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FA75004-09B1-4F91-994F-8DB6C85E8E37}"/>
              </a:ext>
            </a:extLst>
          </p:cNvPr>
          <p:cNvSpPr txBox="1"/>
          <p:nvPr/>
        </p:nvSpPr>
        <p:spPr>
          <a:xfrm>
            <a:off x="8196882" y="3429000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1955 -1990</a:t>
            </a:r>
            <a:endParaRPr lang="es-AR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2FE52D-9D67-4A13-987C-AE1CC387C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296560"/>
            <a:ext cx="23050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0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0936295-776E-48AF-B4C7-E798A715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AR" b="1" dirty="0">
                <a:latin typeface="+mn-lt"/>
              </a:rPr>
              <a:t>UN PAÍS PARA POCOS</a:t>
            </a:r>
            <a:br>
              <a:rPr lang="es-AR" b="1" dirty="0">
                <a:latin typeface="+mn-lt"/>
              </a:rPr>
            </a:br>
            <a:r>
              <a:rPr lang="es-AR" sz="3600" b="1" dirty="0">
                <a:latin typeface="+mn-lt"/>
              </a:rPr>
              <a:t>Huelga de inquilinos (1907)</a:t>
            </a:r>
            <a:br>
              <a:rPr lang="es-AR" sz="3600" b="1" dirty="0">
                <a:latin typeface="+mn-lt"/>
              </a:rPr>
            </a:br>
            <a:r>
              <a:rPr lang="es-AR" sz="3600" b="1" dirty="0">
                <a:latin typeface="+mn-lt"/>
              </a:rPr>
              <a:t>Asesinato de MIGUELITO PEPE</a:t>
            </a:r>
            <a:endParaRPr lang="es-AR" b="1" dirty="0">
              <a:latin typeface="+mn-lt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9F4B995-E941-456F-8ACA-3119467FD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2270435"/>
            <a:ext cx="5715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2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F692E-4950-4457-BE2E-4027FDB02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68" y="8598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AR" b="1" dirty="0">
                <a:latin typeface="+mn-lt"/>
              </a:rPr>
              <a:t>NIÑEZ EN UN PAÍS PARA POCOS:</a:t>
            </a:r>
            <a:br>
              <a:rPr lang="es-AR" b="1" dirty="0">
                <a:latin typeface="+mn-lt"/>
              </a:rPr>
            </a:br>
            <a:r>
              <a:rPr lang="es-AR" b="1" dirty="0">
                <a:latin typeface="+mn-lt"/>
              </a:rPr>
              <a:t>Armar barricadas en la Semana Trágica </a:t>
            </a:r>
            <a:br>
              <a:rPr lang="es-AR" b="1" dirty="0">
                <a:latin typeface="+mn-lt"/>
              </a:rPr>
            </a:br>
            <a:r>
              <a:rPr lang="es-AR" b="1" dirty="0">
                <a:latin typeface="+mn-lt"/>
              </a:rPr>
              <a:t>(1919)</a:t>
            </a:r>
            <a:br>
              <a:rPr lang="es-AR" b="1" dirty="0">
                <a:latin typeface="+mn-lt"/>
              </a:rPr>
            </a:br>
            <a:endParaRPr lang="es-AR" b="1" dirty="0">
              <a:latin typeface="+mn-lt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DFF7FA3-DDD5-4B6D-9BC7-03403295C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678"/>
          <a:stretch/>
        </p:blipFill>
        <p:spPr>
          <a:xfrm>
            <a:off x="2503854" y="2342989"/>
            <a:ext cx="6974428" cy="392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34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AR" b="1" dirty="0">
                <a:latin typeface="+mn-lt"/>
              </a:rPr>
              <a:t>EVA PERÓN: el amor como categoría política.</a:t>
            </a:r>
            <a:br>
              <a:rPr lang="es-AR" b="1" dirty="0">
                <a:latin typeface="+mn-lt"/>
              </a:rPr>
            </a:br>
            <a:r>
              <a:rPr lang="es-AR" b="1" dirty="0">
                <a:latin typeface="+mn-lt"/>
              </a:rPr>
              <a:t>La irrupción de la JUSTICIA SOCIAL</a:t>
            </a:r>
          </a:p>
        </p:txBody>
      </p:sp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C19FB3C3-115E-4617-935A-9F4ED8252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" y="1690688"/>
            <a:ext cx="3933790" cy="2620888"/>
          </a:xfr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503CCD7-0E74-4CB1-93C2-35247D8E5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116" y="3958676"/>
            <a:ext cx="4315972" cy="24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8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AR" sz="3200" b="1" dirty="0">
                <a:latin typeface="+mn-lt"/>
              </a:rPr>
              <a:t>1976 – 2001</a:t>
            </a:r>
            <a:br>
              <a:rPr lang="es-AR" sz="3200" b="1" dirty="0">
                <a:latin typeface="+mn-lt"/>
              </a:rPr>
            </a:br>
            <a:r>
              <a:rPr lang="es-AR" sz="3200" b="1" dirty="0">
                <a:latin typeface="+mn-lt"/>
              </a:rPr>
              <a:t>DICTADURA Y NEOLIBERALISMO</a:t>
            </a:r>
            <a:br>
              <a:rPr lang="es-AR" sz="3200" b="1" dirty="0">
                <a:latin typeface="+mn-lt"/>
              </a:rPr>
            </a:br>
            <a:r>
              <a:rPr lang="es-AR" sz="3200" b="1" dirty="0">
                <a:latin typeface="+mn-lt"/>
              </a:rPr>
              <a:t>LOS CHICOS DE LA CALLE</a:t>
            </a:r>
          </a:p>
        </p:txBody>
      </p:sp>
      <p:pic>
        <p:nvPicPr>
          <p:cNvPr id="4" name="3 Marcador de contenido" descr="https://espacioencuentro.com.ar/wp-content/uploads/2020/11/call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204864"/>
            <a:ext cx="698477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543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B57E9A1-567F-4F76-B0C5-CC0B36141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70" y="3627072"/>
            <a:ext cx="10005391" cy="5364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B0857C7-E307-41A5-8CA5-984D082FDD28}"/>
              </a:ext>
            </a:extLst>
          </p:cNvPr>
          <p:cNvSpPr txBox="1"/>
          <p:nvPr/>
        </p:nvSpPr>
        <p:spPr>
          <a:xfrm>
            <a:off x="3869636" y="4280452"/>
            <a:ext cx="39889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>
                <a:solidFill>
                  <a:schemeClr val="accent6">
                    <a:lumMod val="50000"/>
                  </a:schemeClr>
                </a:solidFill>
              </a:rPr>
              <a:t>AMERICA MERECE OTRO DESTINO</a:t>
            </a:r>
          </a:p>
          <a:p>
            <a:r>
              <a:rPr lang="es-ES" b="1" i="1" dirty="0">
                <a:solidFill>
                  <a:schemeClr val="accent6">
                    <a:lumMod val="50000"/>
                  </a:schemeClr>
                </a:solidFill>
              </a:rPr>
              <a:t>VUELVE LA PATRIA GRANDE</a:t>
            </a:r>
          </a:p>
          <a:p>
            <a:endParaRPr lang="es-ES" dirty="0"/>
          </a:p>
          <a:p>
            <a:r>
              <a:rPr lang="es-ES" b="1" dirty="0"/>
              <a:t>H. Chávez - E. Morales - F. Lugo- Lula - Néstor y Cristina - M. Zelaya - X. Castro - G. Petro - C. Sheinbaum</a:t>
            </a:r>
          </a:p>
          <a:p>
            <a:endParaRPr lang="es-ES" dirty="0"/>
          </a:p>
          <a:p>
            <a:endParaRPr lang="es-ES" dirty="0"/>
          </a:p>
          <a:p>
            <a:endParaRPr lang="es-AR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6D21673-C808-4414-A8A9-9D81874F7F2B}"/>
              </a:ext>
            </a:extLst>
          </p:cNvPr>
          <p:cNvSpPr txBox="1"/>
          <p:nvPr/>
        </p:nvSpPr>
        <p:spPr>
          <a:xfrm>
            <a:off x="1033670" y="4280452"/>
            <a:ext cx="23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DEMOCRACIAS EXCLUYENTES</a:t>
            </a:r>
          </a:p>
          <a:p>
            <a:endParaRPr lang="es-ES" dirty="0"/>
          </a:p>
          <a:p>
            <a:r>
              <a:rPr lang="es-ES" b="1" dirty="0"/>
              <a:t>La crisis del 2001</a:t>
            </a:r>
            <a:endParaRPr lang="es-AR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4C69E7-2C2A-4114-B82D-699CB7360FA8}"/>
              </a:ext>
            </a:extLst>
          </p:cNvPr>
          <p:cNvSpPr txBox="1"/>
          <p:nvPr/>
        </p:nvSpPr>
        <p:spPr>
          <a:xfrm>
            <a:off x="3955773" y="1537955"/>
            <a:ext cx="7407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LA HISTORIA EN AMERICA: SIGLO XX</a:t>
            </a:r>
            <a:endParaRPr lang="es-AR" sz="36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50514D7-42B4-4B80-B149-F89EF4010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0" y="308057"/>
            <a:ext cx="2305050" cy="304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897C05D-D667-4870-94C0-18F00BD67CAA}"/>
              </a:ext>
            </a:extLst>
          </p:cNvPr>
          <p:cNvSpPr txBox="1"/>
          <p:nvPr/>
        </p:nvSpPr>
        <p:spPr>
          <a:xfrm>
            <a:off x="3763622" y="3167270"/>
            <a:ext cx="445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2000</a:t>
            </a:r>
            <a:r>
              <a:rPr lang="es-ES" dirty="0"/>
              <a:t> </a:t>
            </a:r>
            <a:r>
              <a:rPr lang="es-ES" sz="2400" b="1" dirty="0"/>
              <a:t>- actualidad</a:t>
            </a:r>
            <a:endParaRPr lang="es-AR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34B265-FEDE-4554-8777-7ECD0970198F}"/>
              </a:ext>
            </a:extLst>
          </p:cNvPr>
          <p:cNvSpPr txBox="1"/>
          <p:nvPr/>
        </p:nvSpPr>
        <p:spPr>
          <a:xfrm>
            <a:off x="8428383" y="4280452"/>
            <a:ext cx="2305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LA CONTRAOFENSIVA</a:t>
            </a:r>
          </a:p>
          <a:p>
            <a:endParaRPr lang="es-ES" b="1" dirty="0"/>
          </a:p>
          <a:p>
            <a:r>
              <a:rPr lang="es-ES" b="1" dirty="0"/>
              <a:t>Lula preso</a:t>
            </a:r>
          </a:p>
          <a:p>
            <a:r>
              <a:rPr lang="es-ES" b="1" dirty="0"/>
              <a:t>Atentado CFK</a:t>
            </a:r>
          </a:p>
          <a:p>
            <a:r>
              <a:rPr lang="es-ES" b="1" dirty="0"/>
              <a:t>Guerra digital</a:t>
            </a:r>
          </a:p>
          <a:p>
            <a:r>
              <a:rPr lang="es-ES" b="1" i="1" dirty="0"/>
              <a:t>Lawfare</a:t>
            </a:r>
          </a:p>
          <a:p>
            <a:r>
              <a:rPr lang="es-ES" b="1" dirty="0"/>
              <a:t>Bolsonaro</a:t>
            </a:r>
          </a:p>
          <a:p>
            <a:r>
              <a:rPr lang="es-ES" b="1" dirty="0"/>
              <a:t>Milei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698022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1F77A9-012E-4FA9-A558-BBD0B559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AR" b="1" dirty="0">
                <a:latin typeface="+mn-lt"/>
              </a:rPr>
              <a:t>1990 - 2001</a:t>
            </a:r>
            <a:br>
              <a:rPr lang="es-AR" b="1" dirty="0">
                <a:latin typeface="+mn-lt"/>
              </a:rPr>
            </a:br>
            <a:r>
              <a:rPr lang="es-AR" b="1" dirty="0">
                <a:latin typeface="+mn-lt"/>
              </a:rPr>
              <a:t>NEOLIBERALISMO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3F56B5-C146-4EC8-B5C7-073BB3EE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AR" b="1" dirty="0"/>
              <a:t>DESEMPLEO Y PROYECTOS INDIVIDUALES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5F9CDF-69AC-4557-ABDA-06190095D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9" y="2752190"/>
            <a:ext cx="6013301" cy="337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99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AR" b="1" dirty="0">
                <a:latin typeface="+mn-lt"/>
              </a:rPr>
              <a:t>CRISIS DEL 2001</a:t>
            </a:r>
            <a:br>
              <a:rPr lang="es-AR" b="1" dirty="0">
                <a:latin typeface="+mn-lt"/>
              </a:rPr>
            </a:br>
            <a:r>
              <a:rPr lang="es-AR" sz="3600" b="1" dirty="0">
                <a:latin typeface="+mn-lt"/>
              </a:rPr>
              <a:t>LOS PIBES CHORROS</a:t>
            </a:r>
            <a:endParaRPr lang="es-AR" b="1" dirty="0">
              <a:latin typeface="+mn-lt"/>
            </a:endParaRPr>
          </a:p>
        </p:txBody>
      </p:sp>
      <p:pic>
        <p:nvPicPr>
          <p:cNvPr id="4" name="3 Marcador de contenido" descr="Los pibes del Oeste se muestran armados y con drogas en Facebook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822200"/>
            <a:ext cx="7200800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346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C3AC376-4174-485B-94A3-BC2CAFC4E2FD}"/>
              </a:ext>
            </a:extLst>
          </p:cNvPr>
          <p:cNvSpPr txBox="1"/>
          <p:nvPr/>
        </p:nvSpPr>
        <p:spPr>
          <a:xfrm>
            <a:off x="3233796" y="3766837"/>
            <a:ext cx="61755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600" b="1" i="1" dirty="0"/>
              <a:t>AMERICA MERECE OTRO DESTINO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45E45B-EB9A-4BE1-9F84-DDFBC45E8A02}"/>
              </a:ext>
            </a:extLst>
          </p:cNvPr>
          <p:cNvSpPr txBox="1"/>
          <p:nvPr/>
        </p:nvSpPr>
        <p:spPr>
          <a:xfrm>
            <a:off x="2327246" y="5128977"/>
            <a:ext cx="80241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4400" b="1" dirty="0"/>
              <a:t>Movimientos y líderes populares en la PATRIA GRANDE </a:t>
            </a:r>
          </a:p>
          <a:p>
            <a:pPr algn="ctr"/>
            <a:r>
              <a:rPr lang="es-AR" sz="4400" b="1" dirty="0"/>
              <a:t>UNASUR – CELAC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AAFF19A-45CC-4136-B719-CEAC0E054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692" y="337540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3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C3AC376-4174-485B-94A3-BC2CAFC4E2FD}"/>
              </a:ext>
            </a:extLst>
          </p:cNvPr>
          <p:cNvSpPr txBox="1"/>
          <p:nvPr/>
        </p:nvSpPr>
        <p:spPr>
          <a:xfrm>
            <a:off x="3251585" y="3970924"/>
            <a:ext cx="6175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600" b="1" i="1" dirty="0"/>
              <a:t>SEGUNDO BLOQUE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45E45B-EB9A-4BE1-9F84-DDFBC45E8A02}"/>
              </a:ext>
            </a:extLst>
          </p:cNvPr>
          <p:cNvSpPr txBox="1"/>
          <p:nvPr/>
        </p:nvSpPr>
        <p:spPr>
          <a:xfrm>
            <a:off x="2327246" y="5128977"/>
            <a:ext cx="80241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4400" b="1" dirty="0"/>
              <a:t>LAS IDEAS DE LA PATRIA GRANDE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AAFF19A-45CC-4136-B719-CEAC0E054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692" y="337540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9FFFFFF-0D38-48A3-9545-C2B54026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920"/>
            <a:ext cx="12192000" cy="62861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3CFA490-18EB-4FB2-936A-96BE1577E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656" y="819823"/>
            <a:ext cx="3768850" cy="36601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9CC061B-6143-4E36-98F8-408B43945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956" y="615771"/>
            <a:ext cx="4150267" cy="41109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ABE0F2-6E97-40F5-899D-F7B44ADBF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521" y="4462681"/>
            <a:ext cx="9571550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7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D1AA6E-579D-4BE9-8FF3-DEF715B2B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26" y="130207"/>
            <a:ext cx="8892209" cy="45847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5205157-C70C-43BD-8329-65883231B410}"/>
              </a:ext>
            </a:extLst>
          </p:cNvPr>
          <p:cNvSpPr txBox="1"/>
          <p:nvPr/>
        </p:nvSpPr>
        <p:spPr>
          <a:xfrm>
            <a:off x="1591751" y="2665072"/>
            <a:ext cx="80241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4400" b="1" i="1" dirty="0"/>
              <a:t>CREACION HEROICA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C3AC376-4174-485B-94A3-BC2CAFC4E2FD}"/>
              </a:ext>
            </a:extLst>
          </p:cNvPr>
          <p:cNvSpPr txBox="1"/>
          <p:nvPr/>
        </p:nvSpPr>
        <p:spPr>
          <a:xfrm>
            <a:off x="1696280" y="1445828"/>
            <a:ext cx="61755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600" b="1" i="1" dirty="0"/>
              <a:t>NI CALCO</a:t>
            </a:r>
          </a:p>
          <a:p>
            <a:r>
              <a:rPr lang="es-AR" sz="3600" b="1" i="1" dirty="0"/>
              <a:t>NI COPIA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45E45B-EB9A-4BE1-9F84-DDFBC45E8A02}"/>
              </a:ext>
            </a:extLst>
          </p:cNvPr>
          <p:cNvSpPr txBox="1"/>
          <p:nvPr/>
        </p:nvSpPr>
        <p:spPr>
          <a:xfrm>
            <a:off x="2312256" y="4942689"/>
            <a:ext cx="802419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4400" b="1" dirty="0"/>
              <a:t>LAS IDEAS DE LA PATRIA GRANDE</a:t>
            </a:r>
          </a:p>
          <a:p>
            <a:pPr algn="ctr"/>
            <a:r>
              <a:rPr lang="es-AR" sz="4400" b="1" dirty="0"/>
              <a:t>1 +1 = </a:t>
            </a:r>
            <a:r>
              <a:rPr lang="es-AR" sz="6600" b="0" i="0" dirty="0">
                <a:solidFill>
                  <a:srgbClr val="C00000"/>
                </a:solidFill>
                <a:effectLst/>
                <a:latin typeface="Google Sans"/>
              </a:rPr>
              <a:t>∞</a:t>
            </a:r>
            <a:endParaRPr lang="es-AR" sz="4400" b="1" dirty="0">
              <a:solidFill>
                <a:srgbClr val="C000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6EE8D84-A509-46AE-A9F0-3BD73A245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99" y="634112"/>
            <a:ext cx="2938278" cy="32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16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5F87555-F6DB-4F53-884D-B7F7F8809287}"/>
              </a:ext>
            </a:extLst>
          </p:cNvPr>
          <p:cNvSpPr txBox="1"/>
          <p:nvPr/>
        </p:nvSpPr>
        <p:spPr>
          <a:xfrm>
            <a:off x="1325217" y="3861641"/>
            <a:ext cx="35118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b="1" dirty="0"/>
              <a:t>DERECHA CONSERVADORA. </a:t>
            </a:r>
            <a:r>
              <a:rPr lang="es-ES" dirty="0"/>
              <a:t>LA COMUNIDAD PATRIARCAL MANDA SOBRE LAS COSTUMBRES.</a:t>
            </a:r>
          </a:p>
          <a:p>
            <a:endParaRPr lang="es-ES" dirty="0"/>
          </a:p>
          <a:p>
            <a:r>
              <a:rPr lang="es-ES" b="1" dirty="0"/>
              <a:t>DERECHA LIBERAL. </a:t>
            </a:r>
            <a:r>
              <a:rPr lang="es-ES" dirty="0"/>
              <a:t>DERECHOS PERSONALES</a:t>
            </a:r>
            <a:r>
              <a:rPr lang="es-ES" b="1" dirty="0"/>
              <a:t>. </a:t>
            </a:r>
            <a:r>
              <a:rPr lang="es-ES" dirty="0"/>
              <a:t>PROPIEDAD PRIVADA Y NEGOCIOS. Prevalencia del individuo.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AR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0CC8C9A-5E19-4D49-9F92-888AEE540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136" y="287966"/>
            <a:ext cx="2938527" cy="323116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02F37F4-0514-4625-97E8-37B679AB71C9}"/>
              </a:ext>
            </a:extLst>
          </p:cNvPr>
          <p:cNvSpPr txBox="1"/>
          <p:nvPr/>
        </p:nvSpPr>
        <p:spPr>
          <a:xfrm>
            <a:off x="1325217" y="980661"/>
            <a:ext cx="6241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LA MODERNIDAD EN AMERICA:</a:t>
            </a:r>
          </a:p>
          <a:p>
            <a:r>
              <a:rPr lang="es-ES" sz="3600" b="1" dirty="0"/>
              <a:t>LAS IDEAS DE “AFUERA”</a:t>
            </a:r>
            <a:endParaRPr lang="es-AR" sz="36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9670FCA-C882-4232-8F5D-E98730642629}"/>
              </a:ext>
            </a:extLst>
          </p:cNvPr>
          <p:cNvSpPr txBox="1"/>
          <p:nvPr/>
        </p:nvSpPr>
        <p:spPr>
          <a:xfrm>
            <a:off x="6202017" y="4431735"/>
            <a:ext cx="5075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IZQUIERDA. </a:t>
            </a:r>
            <a:r>
              <a:rPr lang="es-ES" dirty="0"/>
              <a:t>LOS TRABAJADORES AL PODER</a:t>
            </a:r>
          </a:p>
          <a:p>
            <a:r>
              <a:rPr lang="es-ES" dirty="0"/>
              <a:t>DICTADURA DEL PROLETARIADO</a:t>
            </a:r>
          </a:p>
          <a:p>
            <a:r>
              <a:rPr lang="es-ES" dirty="0"/>
              <a:t>EL ESTADO - PARTIDO ORDENA LOS FACTORES DE PRODUCCION, SIN CLASE DOMINANTE.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E88B878-0940-493A-86A7-6F266EB94375}"/>
              </a:ext>
            </a:extLst>
          </p:cNvPr>
          <p:cNvSpPr txBox="1"/>
          <p:nvPr/>
        </p:nvSpPr>
        <p:spPr>
          <a:xfrm>
            <a:off x="2438400" y="3588266"/>
            <a:ext cx="7946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200" b="1" dirty="0"/>
              <a:t>DERECHAS E IZQUIERDAS TRADICIONALES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125D21B-8844-444D-8F71-5927F7EC067E}"/>
              </a:ext>
            </a:extLst>
          </p:cNvPr>
          <p:cNvSpPr txBox="1"/>
          <p:nvPr/>
        </p:nvSpPr>
        <p:spPr>
          <a:xfrm>
            <a:off x="1325217" y="263636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b="1" dirty="0"/>
              <a:t>ESTADOS DEMOCRATICOS “COPIADOS”</a:t>
            </a:r>
          </a:p>
          <a:p>
            <a:r>
              <a:rPr lang="es-AR" sz="2000" b="1" dirty="0"/>
              <a:t>PARTIDOS DE DERECHA Y DE IZQUIERDA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DA2E8E2-179C-499B-8F98-EA29D3B99AD0}"/>
              </a:ext>
            </a:extLst>
          </p:cNvPr>
          <p:cNvSpPr txBox="1"/>
          <p:nvPr/>
        </p:nvSpPr>
        <p:spPr>
          <a:xfrm>
            <a:off x="6202017" y="59852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ANARQUISMO. </a:t>
            </a:r>
            <a:r>
              <a:rPr lang="es-ES" dirty="0"/>
              <a:t>MUERTE AL ESTADO Y LAS INSTITUCIONES. </a:t>
            </a:r>
          </a:p>
        </p:txBody>
      </p:sp>
    </p:spTree>
    <p:extLst>
      <p:ext uri="{BB962C8B-B14F-4D97-AF65-F5344CB8AC3E}">
        <p14:creationId xmlns:p14="http://schemas.microsoft.com/office/powerpoint/2010/main" val="4135030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áfico 18" descr="Brindis con relleno sólido">
            <a:extLst>
              <a:ext uri="{FF2B5EF4-FFF2-40B4-BE49-F238E27FC236}">
                <a16:creationId xmlns:a16="http://schemas.microsoft.com/office/drawing/2014/main" id="{CEF66AC3-03BA-4456-B815-769CB81C7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795" y="2753369"/>
            <a:ext cx="4594457" cy="459445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E4C9302-7F3D-4DCD-987E-210C2DBFB5F8}"/>
              </a:ext>
            </a:extLst>
          </p:cNvPr>
          <p:cNvSpPr txBox="1"/>
          <p:nvPr/>
        </p:nvSpPr>
        <p:spPr>
          <a:xfrm>
            <a:off x="2119484" y="600248"/>
            <a:ext cx="7953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/>
              <a:t>NI CALCO NI COPIA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646F6A97-8F69-4F89-BC60-11D18C7ECF87}"/>
              </a:ext>
            </a:extLst>
          </p:cNvPr>
          <p:cNvSpPr/>
          <p:nvPr/>
        </p:nvSpPr>
        <p:spPr>
          <a:xfrm>
            <a:off x="9897747" y="1929280"/>
            <a:ext cx="1964166" cy="8960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05E3223-F7EF-4A7F-B587-BE74FC29686D}"/>
              </a:ext>
            </a:extLst>
          </p:cNvPr>
          <p:cNvSpPr/>
          <p:nvPr/>
        </p:nvSpPr>
        <p:spPr>
          <a:xfrm>
            <a:off x="760402" y="1929280"/>
            <a:ext cx="1893898" cy="8240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highlight>
                <a:srgbClr val="FFFF00"/>
              </a:highligh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CA27380-AAFA-4581-8E04-A075BCDC78D5}"/>
              </a:ext>
            </a:extLst>
          </p:cNvPr>
          <p:cNvSpPr txBox="1"/>
          <p:nvPr/>
        </p:nvSpPr>
        <p:spPr>
          <a:xfrm>
            <a:off x="921752" y="2151941"/>
            <a:ext cx="243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IZQUIERDA</a:t>
            </a:r>
            <a:endParaRPr lang="es-AR" sz="2400" b="1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C2A45BB-A64F-4672-955B-388F33780C93}"/>
              </a:ext>
            </a:extLst>
          </p:cNvPr>
          <p:cNvSpPr txBox="1"/>
          <p:nvPr/>
        </p:nvSpPr>
        <p:spPr>
          <a:xfrm>
            <a:off x="10175496" y="2110491"/>
            <a:ext cx="180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DERECHA</a:t>
            </a:r>
            <a:endParaRPr lang="es-AR" sz="2400" b="1" dirty="0">
              <a:solidFill>
                <a:schemeClr val="bg1"/>
              </a:solidFill>
            </a:endParaRPr>
          </a:p>
        </p:txBody>
      </p:sp>
      <p:pic>
        <p:nvPicPr>
          <p:cNvPr id="21" name="Gráfico 20" descr="Globo terráqueo: América con relleno sólido">
            <a:extLst>
              <a:ext uri="{FF2B5EF4-FFF2-40B4-BE49-F238E27FC236}">
                <a16:creationId xmlns:a16="http://schemas.microsoft.com/office/drawing/2014/main" id="{D7C3F3CE-A3FF-46B9-8B0A-72C8ED379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0100" y="4354848"/>
            <a:ext cx="914400" cy="914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76C4C6-6831-4A6C-ABB4-7A6F3B3D6F59}"/>
              </a:ext>
            </a:extLst>
          </p:cNvPr>
          <p:cNvSpPr txBox="1"/>
          <p:nvPr/>
        </p:nvSpPr>
        <p:spPr>
          <a:xfrm>
            <a:off x="6325135" y="4231042"/>
            <a:ext cx="58207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TERCERA POSICION</a:t>
            </a:r>
          </a:p>
          <a:p>
            <a:pPr algn="r"/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POSICIONES SITUADAS </a:t>
            </a:r>
          </a:p>
          <a:p>
            <a:pPr algn="r"/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POSICIONES ALTERNATIVAS</a:t>
            </a:r>
          </a:p>
          <a:p>
            <a:pPr algn="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60347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1F2425-E64A-4DD7-902C-FF30E6537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179" y="541212"/>
            <a:ext cx="2938527" cy="32311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6841DC9-48FC-480B-94B9-BB4BD62BBE09}"/>
              </a:ext>
            </a:extLst>
          </p:cNvPr>
          <p:cNvSpPr txBox="1"/>
          <p:nvPr/>
        </p:nvSpPr>
        <p:spPr>
          <a:xfrm>
            <a:off x="962424" y="2838913"/>
            <a:ext cx="999562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COMUNIDADES EN TERRITORIO. PUEBLO. </a:t>
            </a:r>
          </a:p>
          <a:p>
            <a:endParaRPr lang="es-ES" sz="2000" b="1" dirty="0"/>
          </a:p>
          <a:p>
            <a:r>
              <a:rPr lang="es-ES" sz="2000" b="1" dirty="0"/>
              <a:t>LOS CAUDILLOS. LAS MACHIS.</a:t>
            </a:r>
          </a:p>
          <a:p>
            <a:endParaRPr lang="es-ES" sz="2000" b="1" dirty="0"/>
          </a:p>
          <a:p>
            <a:r>
              <a:rPr lang="es-ES" sz="2000" b="1" dirty="0"/>
              <a:t>EL MOVIMIENTO COMO FORMA DE ORGANIZACION POLITICA</a:t>
            </a:r>
          </a:p>
          <a:p>
            <a:r>
              <a:rPr lang="es-ES" b="1" dirty="0"/>
              <a:t>INSTITUCIONES Y PARTIDOS POLITICOS COMO INSTRUMENTOS</a:t>
            </a:r>
          </a:p>
          <a:p>
            <a:endParaRPr lang="es-ES" sz="2000" b="1" dirty="0"/>
          </a:p>
          <a:p>
            <a:r>
              <a:rPr lang="es-ES" sz="2000" b="1" dirty="0"/>
              <a:t>EL ESTADO Y COMUNIDAD ORGANIZADA GARANTES DE LA JUSTICIA SOCIAL…</a:t>
            </a:r>
          </a:p>
          <a:p>
            <a:endParaRPr lang="es-AR" sz="2000" b="1" dirty="0"/>
          </a:p>
          <a:p>
            <a:r>
              <a:rPr lang="es-AR" sz="3600" b="1" dirty="0">
                <a:solidFill>
                  <a:srgbClr val="C00000"/>
                </a:solidFill>
              </a:rPr>
              <a:t>1 +1 = ∞</a:t>
            </a:r>
          </a:p>
          <a:p>
            <a:endParaRPr lang="es-AR" sz="20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C7ACD6-5225-4810-9B38-2C445B843021}"/>
              </a:ext>
            </a:extLst>
          </p:cNvPr>
          <p:cNvSpPr txBox="1"/>
          <p:nvPr/>
        </p:nvSpPr>
        <p:spPr>
          <a:xfrm>
            <a:off x="962424" y="1739455"/>
            <a:ext cx="7792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dirty="0"/>
              <a:t>ESTAR EN AMERICA</a:t>
            </a:r>
          </a:p>
          <a:p>
            <a:endParaRPr lang="es-ES" sz="3200" b="1" i="1" dirty="0"/>
          </a:p>
          <a:p>
            <a:endParaRPr lang="es-ES" sz="3200" b="1" i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5C0CC8-9629-4F8E-A803-2AC3073B3E98}"/>
              </a:ext>
            </a:extLst>
          </p:cNvPr>
          <p:cNvSpPr txBox="1"/>
          <p:nvPr/>
        </p:nvSpPr>
        <p:spPr>
          <a:xfrm>
            <a:off x="967409" y="1210579"/>
            <a:ext cx="522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CREACION HEROICA:</a:t>
            </a:r>
          </a:p>
        </p:txBody>
      </p:sp>
    </p:spTree>
    <p:extLst>
      <p:ext uri="{BB962C8B-B14F-4D97-AF65-F5344CB8AC3E}">
        <p14:creationId xmlns:p14="http://schemas.microsoft.com/office/powerpoint/2010/main" val="453734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24321C-9C4E-4424-8861-7B8B333D9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953" y="368933"/>
            <a:ext cx="2938527" cy="323116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5B3D9C-3961-4E86-A90F-0A1D73023BE7}"/>
              </a:ext>
            </a:extLst>
          </p:cNvPr>
          <p:cNvSpPr txBox="1"/>
          <p:nvPr/>
        </p:nvSpPr>
        <p:spPr>
          <a:xfrm>
            <a:off x="359536" y="1186599"/>
            <a:ext cx="8029089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DIOS, DIOSES Y DIOSAS, LA PACHA MAMA, LA PASION POR LO HUMANO:</a:t>
            </a:r>
          </a:p>
          <a:p>
            <a:r>
              <a:rPr lang="es-ES" sz="2400" b="1" dirty="0"/>
              <a:t>EL REGRESO DEL AMOR COMO CATEGORIA POLITICA</a:t>
            </a:r>
          </a:p>
          <a:p>
            <a:endParaRPr lang="es-ES" dirty="0"/>
          </a:p>
          <a:p>
            <a:r>
              <a:rPr lang="es-ES" b="1" dirty="0"/>
              <a:t>EVA PERON </a:t>
            </a:r>
          </a:p>
          <a:p>
            <a:r>
              <a:rPr lang="es-ES" dirty="0"/>
              <a:t>RELIGIOSIDAD POPULAR</a:t>
            </a:r>
          </a:p>
          <a:p>
            <a:r>
              <a:rPr lang="es-ES" dirty="0"/>
              <a:t>DIOS Y EL PUEBLO</a:t>
            </a:r>
          </a:p>
          <a:p>
            <a:endParaRPr lang="es-ES" dirty="0"/>
          </a:p>
          <a:p>
            <a:r>
              <a:rPr lang="es-ES" b="1" dirty="0"/>
              <a:t>J. PERON – G. VARGAS – E. GAITAN – IGLESIA LATINOAMERICANA</a:t>
            </a:r>
            <a:r>
              <a:rPr lang="es-ES" dirty="0"/>
              <a:t> </a:t>
            </a:r>
          </a:p>
          <a:p>
            <a:r>
              <a:rPr lang="es-ES" dirty="0"/>
              <a:t>SOBERANIA POLITICA </a:t>
            </a:r>
          </a:p>
          <a:p>
            <a:r>
              <a:rPr lang="es-ES" dirty="0"/>
              <a:t>INDEPENDENCIA ECONOMICA</a:t>
            </a:r>
          </a:p>
          <a:p>
            <a:r>
              <a:rPr lang="es-ES" dirty="0"/>
              <a:t>JUSTICIA SOCIAL</a:t>
            </a:r>
          </a:p>
          <a:p>
            <a:r>
              <a:rPr lang="es-ES" dirty="0"/>
              <a:t>OPCION POR LOS POBRES</a:t>
            </a:r>
          </a:p>
          <a:p>
            <a:endParaRPr lang="es-ES" b="1" dirty="0"/>
          </a:p>
          <a:p>
            <a:r>
              <a:rPr lang="es-ES" b="1" dirty="0"/>
              <a:t>FRANTZ FANON – J. C. MARIATEGUI - CHE GUEVARA – SALVADOR ALLENDE</a:t>
            </a:r>
          </a:p>
          <a:p>
            <a:r>
              <a:rPr lang="es-ES" dirty="0"/>
              <a:t>LOS CONDENADOS DE LA TIERRA</a:t>
            </a:r>
          </a:p>
          <a:p>
            <a:r>
              <a:rPr lang="es-ES" dirty="0"/>
              <a:t>MARXISMO LATINOAMERICANO </a:t>
            </a:r>
          </a:p>
          <a:p>
            <a:r>
              <a:rPr lang="es-ES" dirty="0"/>
              <a:t>EL PODER DE LOS PUEBLOS OPRIMIDOS </a:t>
            </a:r>
          </a:p>
          <a:p>
            <a:r>
              <a:rPr lang="es-ES" dirty="0"/>
              <a:t>ENFRENTAR AL IMPERIO </a:t>
            </a:r>
          </a:p>
          <a:p>
            <a:r>
              <a:rPr lang="es-ES" dirty="0"/>
              <a:t>LA TERNURA REVOLUCIONARIA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6B2E6A-B17E-4209-8403-0E2CD0E90497}"/>
              </a:ext>
            </a:extLst>
          </p:cNvPr>
          <p:cNvSpPr txBox="1"/>
          <p:nvPr/>
        </p:nvSpPr>
        <p:spPr>
          <a:xfrm>
            <a:off x="359536" y="486894"/>
            <a:ext cx="8466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/>
              <a:t>ESTAR EN AMERICA. PENSAR DESDE AMERICA.</a:t>
            </a:r>
            <a:endParaRPr lang="es-AR" sz="2800" b="1" i="1" dirty="0"/>
          </a:p>
        </p:txBody>
      </p:sp>
    </p:spTree>
    <p:extLst>
      <p:ext uri="{BB962C8B-B14F-4D97-AF65-F5344CB8AC3E}">
        <p14:creationId xmlns:p14="http://schemas.microsoft.com/office/powerpoint/2010/main" val="2530501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9862B6-7396-4D50-82A0-A357726EC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936" y="197840"/>
            <a:ext cx="2938527" cy="323116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E4C9302-7F3D-4DCD-987E-210C2DBFB5F8}"/>
              </a:ext>
            </a:extLst>
          </p:cNvPr>
          <p:cNvSpPr txBox="1"/>
          <p:nvPr/>
        </p:nvSpPr>
        <p:spPr>
          <a:xfrm>
            <a:off x="940904" y="1074509"/>
            <a:ext cx="79530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/>
              <a:t>CHICXS DEL PUEBLO: </a:t>
            </a:r>
          </a:p>
          <a:p>
            <a:r>
              <a:rPr lang="es-ES" sz="4000" b="1" dirty="0"/>
              <a:t>LA OPCION POR EL MOVIMIENTO</a:t>
            </a:r>
          </a:p>
          <a:p>
            <a:endParaRPr lang="es-ES" sz="4000" b="1" dirty="0"/>
          </a:p>
          <a:p>
            <a:endParaRPr lang="es-ES" b="1" dirty="0"/>
          </a:p>
          <a:p>
            <a:endParaRPr lang="es-ES" b="1" dirty="0"/>
          </a:p>
          <a:p>
            <a:r>
              <a:rPr lang="es-ES" sz="2000" b="1" dirty="0"/>
              <a:t>MOVIMIENTO NACIONAL DE LOS CHICOS DEL PUEBLO</a:t>
            </a:r>
          </a:p>
          <a:p>
            <a:r>
              <a:rPr lang="es-ES" sz="2000" b="1" dirty="0"/>
              <a:t>MENINOS Y MENINAS DA RUA</a:t>
            </a:r>
          </a:p>
          <a:p>
            <a:r>
              <a:rPr lang="es-ES" sz="2000" b="1" i="0" dirty="0">
                <a:effectLst/>
              </a:rPr>
              <a:t>MANTHOC</a:t>
            </a:r>
          </a:p>
          <a:p>
            <a:endParaRPr lang="es-ES" sz="3600" b="1" i="1" dirty="0"/>
          </a:p>
          <a:p>
            <a:r>
              <a:rPr lang="es-ES" sz="2400" b="1" i="1" dirty="0"/>
              <a:t>EL HAMBRE ES UN CRIMEN - CON TERNURA VENCEREMOS</a:t>
            </a:r>
            <a:endParaRPr lang="es-ES" sz="2400" dirty="0"/>
          </a:p>
          <a:p>
            <a:endParaRPr lang="es-AR" sz="3200" b="1" i="1" dirty="0"/>
          </a:p>
        </p:txBody>
      </p:sp>
    </p:spTree>
    <p:extLst>
      <p:ext uri="{BB962C8B-B14F-4D97-AF65-F5344CB8AC3E}">
        <p14:creationId xmlns:p14="http://schemas.microsoft.com/office/powerpoint/2010/main" val="3576580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E790D6A-E635-4613-BEFD-FFE90BBEE7EF}"/>
              </a:ext>
            </a:extLst>
          </p:cNvPr>
          <p:cNvSpPr txBox="1"/>
          <p:nvPr/>
        </p:nvSpPr>
        <p:spPr>
          <a:xfrm>
            <a:off x="1749287" y="4439478"/>
            <a:ext cx="8468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1" dirty="0"/>
              <a:t>TERCER BLOQUE</a:t>
            </a:r>
            <a:endParaRPr lang="es-ES" sz="5400" b="1" dirty="0"/>
          </a:p>
          <a:p>
            <a:pPr algn="ctr"/>
            <a:r>
              <a:rPr lang="es-ES" sz="5400" b="1" dirty="0"/>
              <a:t>LA ACCION POLITICA</a:t>
            </a:r>
            <a:endParaRPr lang="es-AR" sz="36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AFDAE0-C1FE-4882-BD6E-1FB870D40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06" y="826456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83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0EB124-4403-4109-A14B-944291402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89" y="283221"/>
            <a:ext cx="2627604" cy="25544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82AA2A-DEE8-4140-8918-060D4DC7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374" y="691659"/>
            <a:ext cx="4852837" cy="273734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790D6A-E635-4613-BEFD-FFE90BBEE7EF}"/>
              </a:ext>
            </a:extLst>
          </p:cNvPr>
          <p:cNvSpPr txBox="1"/>
          <p:nvPr/>
        </p:nvSpPr>
        <p:spPr>
          <a:xfrm>
            <a:off x="1749287" y="4439478"/>
            <a:ext cx="84681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/>
              <a:t>ACCION POLITICA:</a:t>
            </a:r>
          </a:p>
          <a:p>
            <a:pPr algn="ctr"/>
            <a:r>
              <a:rPr lang="es-ES" sz="3600" b="1" dirty="0"/>
              <a:t>FAZ ARQUITECTONICA</a:t>
            </a:r>
          </a:p>
          <a:p>
            <a:pPr algn="ctr"/>
            <a:r>
              <a:rPr lang="es-ES" sz="3600" b="1" dirty="0"/>
              <a:t>FAZ AGONAL</a:t>
            </a:r>
            <a:endParaRPr lang="es-AR" sz="3600" b="1" dirty="0"/>
          </a:p>
        </p:txBody>
      </p:sp>
    </p:spTree>
    <p:extLst>
      <p:ext uri="{BB962C8B-B14F-4D97-AF65-F5344CB8AC3E}">
        <p14:creationId xmlns:p14="http://schemas.microsoft.com/office/powerpoint/2010/main" val="3385164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D1AA6E-579D-4BE9-8FF3-DEF715B2B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26" y="130207"/>
            <a:ext cx="8892209" cy="45847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5205157-C70C-43BD-8329-65883231B410}"/>
              </a:ext>
            </a:extLst>
          </p:cNvPr>
          <p:cNvSpPr txBox="1"/>
          <p:nvPr/>
        </p:nvSpPr>
        <p:spPr>
          <a:xfrm>
            <a:off x="468008" y="3119181"/>
            <a:ext cx="80241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4400" b="1" i="1" dirty="0"/>
              <a:t>TAMBIEN ES POR LA BELLEZA.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C3AC376-4174-485B-94A3-BC2CAFC4E2FD}"/>
              </a:ext>
            </a:extLst>
          </p:cNvPr>
          <p:cNvSpPr txBox="1"/>
          <p:nvPr/>
        </p:nvSpPr>
        <p:spPr>
          <a:xfrm>
            <a:off x="620763" y="1438853"/>
            <a:ext cx="61755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600" b="1" i="1" dirty="0"/>
              <a:t>LA LUCHA NO ES</a:t>
            </a:r>
          </a:p>
          <a:p>
            <a:r>
              <a:rPr lang="es-AR" sz="3600" b="1" i="1" dirty="0"/>
              <a:t>SOLO POR EL PAN.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45E45B-EB9A-4BE1-9F84-DDFBC45E8A02}"/>
              </a:ext>
            </a:extLst>
          </p:cNvPr>
          <p:cNvSpPr txBox="1"/>
          <p:nvPr/>
        </p:nvSpPr>
        <p:spPr>
          <a:xfrm>
            <a:off x="2327246" y="5128977"/>
            <a:ext cx="80241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6000" b="1" dirty="0"/>
              <a:t>FAZ ARQUITECTONICA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146320-B26E-4ABB-91DC-2E316B2E2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623" y="516231"/>
            <a:ext cx="4444369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31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BCF74BC-3FCF-4723-A40D-3BD954898500}"/>
              </a:ext>
            </a:extLst>
          </p:cNvPr>
          <p:cNvSpPr txBox="1"/>
          <p:nvPr/>
        </p:nvSpPr>
        <p:spPr>
          <a:xfrm>
            <a:off x="2113721" y="4020335"/>
            <a:ext cx="7964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IDEAS Y VISION COMPARTIDA - UTOPIAS - SUENOS COLECTIVOS - CONSTRUCCION DE PROPUESTAS - PROYECTOS COMUNITARIOS - PLANES DE GOBIERNO - PLANES QUINQUENALES – PLANES DE DESARROLLO - MODELO ARGENTINO POR EL PROYECTO NACIONAL - PROGRAMAS SECTORIALES - OBJETIVOS DEL MILENIO</a:t>
            </a:r>
          </a:p>
          <a:p>
            <a:endParaRPr lang="es-ES" dirty="0"/>
          </a:p>
          <a:p>
            <a:endParaRPr lang="es-AR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B58F0E-6A74-4F1D-B58B-8B1C85CF7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95" y="520408"/>
            <a:ext cx="4855135" cy="27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03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C3AC376-4174-485B-94A3-BC2CAFC4E2FD}"/>
              </a:ext>
            </a:extLst>
          </p:cNvPr>
          <p:cNvSpPr txBox="1"/>
          <p:nvPr/>
        </p:nvSpPr>
        <p:spPr>
          <a:xfrm>
            <a:off x="3251585" y="3970924"/>
            <a:ext cx="6175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600" b="1" i="1" dirty="0"/>
              <a:t>PRIMER BLOQUE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45E45B-EB9A-4BE1-9F84-DDFBC45E8A02}"/>
              </a:ext>
            </a:extLst>
          </p:cNvPr>
          <p:cNvSpPr txBox="1"/>
          <p:nvPr/>
        </p:nvSpPr>
        <p:spPr>
          <a:xfrm>
            <a:off x="1616766" y="5022959"/>
            <a:ext cx="92117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4400" b="1" dirty="0"/>
              <a:t>LA HISTORIA DE LAS IDEAS POLITICAS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AAFF19A-45CC-4136-B719-CEAC0E054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585" y="338775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3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D1AA6E-579D-4BE9-8FF3-DEF715B2B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26" y="130207"/>
            <a:ext cx="8892209" cy="45847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5205157-C70C-43BD-8329-65883231B410}"/>
              </a:ext>
            </a:extLst>
          </p:cNvPr>
          <p:cNvSpPr txBox="1"/>
          <p:nvPr/>
        </p:nvSpPr>
        <p:spPr>
          <a:xfrm>
            <a:off x="468008" y="3119181"/>
            <a:ext cx="80241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4800" b="1" dirty="0"/>
              <a:t>TAMBIEN HAY QUE TENER PODER.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C3AC376-4174-485B-94A3-BC2CAFC4E2FD}"/>
              </a:ext>
            </a:extLst>
          </p:cNvPr>
          <p:cNvSpPr txBox="1"/>
          <p:nvPr/>
        </p:nvSpPr>
        <p:spPr>
          <a:xfrm>
            <a:off x="620763" y="1438853"/>
            <a:ext cx="61755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600" b="1" i="1" dirty="0"/>
              <a:t>NO SOLO HAY QUE TENER RAZON.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45E45B-EB9A-4BE1-9F84-DDFBC45E8A02}"/>
              </a:ext>
            </a:extLst>
          </p:cNvPr>
          <p:cNvSpPr txBox="1"/>
          <p:nvPr/>
        </p:nvSpPr>
        <p:spPr>
          <a:xfrm>
            <a:off x="2327246" y="5128977"/>
            <a:ext cx="80241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6600" b="1" dirty="0"/>
              <a:t>FAZ AGONAL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146320-B26E-4ABB-91DC-2E316B2E2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623" y="516231"/>
            <a:ext cx="4444369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47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7C4A9B0-ED16-4A27-ADC1-8DAF5597EC1A}"/>
              </a:ext>
            </a:extLst>
          </p:cNvPr>
          <p:cNvSpPr/>
          <p:nvPr/>
        </p:nvSpPr>
        <p:spPr>
          <a:xfrm>
            <a:off x="8579556" y="5283200"/>
            <a:ext cx="2777066" cy="4176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0AFF5B-D921-4F37-BCFA-527AAC8FFDCB}"/>
              </a:ext>
            </a:extLst>
          </p:cNvPr>
          <p:cNvSpPr txBox="1"/>
          <p:nvPr/>
        </p:nvSpPr>
        <p:spPr>
          <a:xfrm>
            <a:off x="616225" y="4200939"/>
            <a:ext cx="1095954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ACUERDOS - ALIANZAS – CONFLICTOS – NEGOCIACIONES</a:t>
            </a:r>
          </a:p>
          <a:p>
            <a:pPr algn="ctr"/>
            <a:endParaRPr lang="es-ES" sz="3200" b="1" dirty="0"/>
          </a:p>
          <a:p>
            <a:pPr algn="ctr"/>
            <a:r>
              <a:rPr lang="es-ES" sz="3600" b="1" dirty="0"/>
              <a:t>ALIADOS – ADVERSARIOS – ENEMIGOS - INDIFERENTES</a:t>
            </a:r>
          </a:p>
          <a:p>
            <a:endParaRPr lang="es-ES" dirty="0"/>
          </a:p>
          <a:p>
            <a:endParaRPr lang="es-A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6CAEF19-DD13-4999-A584-1E9854AD9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95" y="520408"/>
            <a:ext cx="4855135" cy="27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01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6CAEF19-DD13-4999-A584-1E9854AD9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95" y="520408"/>
            <a:ext cx="4855135" cy="27332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917BA08-DEE1-4CB6-A3F9-0842CB852768}"/>
              </a:ext>
            </a:extLst>
          </p:cNvPr>
          <p:cNvSpPr txBox="1"/>
          <p:nvPr/>
        </p:nvSpPr>
        <p:spPr>
          <a:xfrm>
            <a:off x="0" y="889843"/>
            <a:ext cx="6096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s-ES" sz="3600" b="1" i="0" dirty="0">
                <a:solidFill>
                  <a:srgbClr val="1F2021"/>
                </a:solidFill>
                <a:effectLst/>
              </a:rPr>
              <a:t>TACTICA Y ESTRATEGIA</a:t>
            </a:r>
          </a:p>
          <a:p>
            <a:pPr algn="ctr" fontAlgn="base"/>
            <a:endParaRPr lang="es-ES" sz="2400" b="1" dirty="0">
              <a:solidFill>
                <a:srgbClr val="1F2021"/>
              </a:solidFill>
            </a:endParaRPr>
          </a:p>
          <a:p>
            <a:pPr algn="ctr" fontAlgn="base"/>
            <a:r>
              <a:rPr lang="es-ES" sz="2400" b="1" dirty="0">
                <a:solidFill>
                  <a:srgbClr val="1F2021"/>
                </a:solidFill>
              </a:rPr>
              <a:t>M</a:t>
            </a:r>
            <a:r>
              <a:rPr lang="es-ES" sz="2400" b="1" i="0" dirty="0">
                <a:solidFill>
                  <a:srgbClr val="1F2021"/>
                </a:solidFill>
                <a:effectLst/>
              </a:rPr>
              <a:t>i táctica es</a:t>
            </a:r>
            <a:br>
              <a:rPr lang="es-ES" sz="2400" b="1" i="0" dirty="0">
                <a:solidFill>
                  <a:srgbClr val="1F2021"/>
                </a:solidFill>
                <a:effectLst/>
              </a:rPr>
            </a:br>
            <a:r>
              <a:rPr lang="es-ES" sz="2400" b="1" i="0" dirty="0">
                <a:solidFill>
                  <a:srgbClr val="1F2021"/>
                </a:solidFill>
                <a:effectLst/>
              </a:rPr>
              <a:t>hablarte</a:t>
            </a:r>
            <a:br>
              <a:rPr lang="es-ES" sz="2400" b="1" i="0" dirty="0">
                <a:solidFill>
                  <a:srgbClr val="1F2021"/>
                </a:solidFill>
                <a:effectLst/>
              </a:rPr>
            </a:br>
            <a:r>
              <a:rPr lang="es-ES" sz="2400" b="1" i="0" dirty="0">
                <a:solidFill>
                  <a:srgbClr val="1F2021"/>
                </a:solidFill>
                <a:effectLst/>
              </a:rPr>
              <a:t>y escucharte</a:t>
            </a:r>
            <a:br>
              <a:rPr lang="es-ES" sz="2400" b="1" i="0" dirty="0">
                <a:solidFill>
                  <a:srgbClr val="1F2021"/>
                </a:solidFill>
                <a:effectLst/>
              </a:rPr>
            </a:br>
            <a:r>
              <a:rPr lang="es-ES" sz="2400" b="1" i="0" dirty="0">
                <a:solidFill>
                  <a:srgbClr val="1F2021"/>
                </a:solidFill>
                <a:effectLst/>
              </a:rPr>
              <a:t>construir con palabras</a:t>
            </a:r>
            <a:br>
              <a:rPr lang="es-ES" sz="2400" b="1" i="0" dirty="0">
                <a:solidFill>
                  <a:srgbClr val="1F2021"/>
                </a:solidFill>
                <a:effectLst/>
              </a:rPr>
            </a:br>
            <a:r>
              <a:rPr lang="es-ES" sz="2400" b="1" i="0" dirty="0">
                <a:solidFill>
                  <a:srgbClr val="1F2021"/>
                </a:solidFill>
                <a:effectLst/>
              </a:rPr>
              <a:t>un puente indestructible.</a:t>
            </a:r>
            <a:br>
              <a:rPr lang="es-ES" sz="2400" b="1" i="0" dirty="0">
                <a:solidFill>
                  <a:srgbClr val="1F2021"/>
                </a:solidFill>
                <a:effectLst/>
              </a:rPr>
            </a:br>
            <a:br>
              <a:rPr lang="es-ES" sz="2400" b="1" i="0" dirty="0">
                <a:solidFill>
                  <a:srgbClr val="1F2021"/>
                </a:solidFill>
                <a:effectLst/>
              </a:rPr>
            </a:br>
            <a:br>
              <a:rPr lang="es-ES" sz="2400" b="1" i="0" dirty="0">
                <a:solidFill>
                  <a:srgbClr val="1F2021"/>
                </a:solidFill>
                <a:effectLst/>
              </a:rPr>
            </a:br>
            <a:r>
              <a:rPr lang="es-ES" sz="2400" b="1" i="0" dirty="0">
                <a:solidFill>
                  <a:srgbClr val="1F2021"/>
                </a:solidFill>
                <a:effectLst/>
              </a:rPr>
              <a:t>Mi estrategia es</a:t>
            </a:r>
            <a:br>
              <a:rPr lang="es-ES" sz="2400" b="1" i="0" dirty="0">
                <a:solidFill>
                  <a:srgbClr val="1F2021"/>
                </a:solidFill>
                <a:effectLst/>
              </a:rPr>
            </a:br>
            <a:r>
              <a:rPr lang="es-ES" sz="2400" b="1" i="0" dirty="0">
                <a:solidFill>
                  <a:srgbClr val="1F2021"/>
                </a:solidFill>
                <a:effectLst/>
              </a:rPr>
              <a:t>que un día cualquiera</a:t>
            </a:r>
            <a:br>
              <a:rPr lang="es-ES" sz="2400" b="1" i="0" dirty="0">
                <a:solidFill>
                  <a:srgbClr val="1F2021"/>
                </a:solidFill>
                <a:effectLst/>
              </a:rPr>
            </a:br>
            <a:r>
              <a:rPr lang="es-ES" sz="2400" b="1" i="0" dirty="0">
                <a:solidFill>
                  <a:srgbClr val="1F2021"/>
                </a:solidFill>
                <a:effectLst/>
              </a:rPr>
              <a:t>no sé cómo ni sé</a:t>
            </a:r>
            <a:br>
              <a:rPr lang="es-ES" sz="2400" b="1" i="0" dirty="0">
                <a:solidFill>
                  <a:srgbClr val="1F2021"/>
                </a:solidFill>
                <a:effectLst/>
              </a:rPr>
            </a:br>
            <a:r>
              <a:rPr lang="es-ES" sz="2400" b="1" i="0" dirty="0">
                <a:solidFill>
                  <a:srgbClr val="1F2021"/>
                </a:solidFill>
                <a:effectLst/>
              </a:rPr>
              <a:t>con qué pretexto</a:t>
            </a:r>
            <a:br>
              <a:rPr lang="es-ES" sz="2400" b="1" i="0" dirty="0">
                <a:solidFill>
                  <a:srgbClr val="1F2021"/>
                </a:solidFill>
                <a:effectLst/>
              </a:rPr>
            </a:br>
            <a:r>
              <a:rPr lang="es-ES" sz="2400" b="1" i="0" dirty="0">
                <a:solidFill>
                  <a:srgbClr val="1F2021"/>
                </a:solidFill>
                <a:effectLst/>
              </a:rPr>
              <a:t>por fin me necesites.</a:t>
            </a:r>
          </a:p>
          <a:p>
            <a:br>
              <a:rPr lang="es-ES" sz="2400" b="1" dirty="0"/>
            </a:br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1921065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50C1C4-5269-4895-B49D-7A389F8E6BD0}"/>
              </a:ext>
            </a:extLst>
          </p:cNvPr>
          <p:cNvSpPr txBox="1"/>
          <p:nvPr/>
        </p:nvSpPr>
        <p:spPr>
          <a:xfrm>
            <a:off x="2491145" y="3788225"/>
            <a:ext cx="69706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/>
              <a:t>CIERRE</a:t>
            </a:r>
          </a:p>
          <a:p>
            <a:pPr algn="ctr"/>
            <a:r>
              <a:rPr lang="es-ES" sz="3200" b="1" dirty="0"/>
              <a:t>La vida comunitaria es un mapa infinito. Una red de energías que nadie ha convocado.</a:t>
            </a:r>
          </a:p>
          <a:p>
            <a:pPr algn="ctr"/>
            <a:endParaRPr lang="es-ES" sz="3200" b="1" dirty="0"/>
          </a:p>
          <a:p>
            <a:pPr algn="ctr"/>
            <a:endParaRPr lang="es-AR" sz="72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FF7080-5FE9-4E88-A294-579C45FC4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2" b="15148"/>
          <a:stretch/>
        </p:blipFill>
        <p:spPr>
          <a:xfrm>
            <a:off x="1819677" y="647700"/>
            <a:ext cx="7792278" cy="31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21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A7F356C-B55A-4480-85D6-DEBE495D8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21496"/>
            <a:ext cx="4438273" cy="26032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D7C65F2-3DEC-48D3-AB16-755E3536E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859" y="121496"/>
            <a:ext cx="4617995" cy="26048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EA7D92C-D118-4606-967D-8D720C756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839850"/>
            <a:ext cx="3927612" cy="39276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31F8B7-2988-47B8-88D4-D75808176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88" y="4803656"/>
            <a:ext cx="3329223" cy="190131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A331646-AFD7-413D-BF6C-BAD6B3BDFB14}"/>
              </a:ext>
            </a:extLst>
          </p:cNvPr>
          <p:cNvSpPr txBox="1"/>
          <p:nvPr/>
        </p:nvSpPr>
        <p:spPr>
          <a:xfrm>
            <a:off x="4711599" y="2901907"/>
            <a:ext cx="71429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b="1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El fanatismo es la única fuerza que Dios </a:t>
            </a:r>
          </a:p>
          <a:p>
            <a:pPr algn="r"/>
            <a:r>
              <a:rPr lang="es-ES" sz="2000" b="1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le dejó al corazón para ganar sus batallas. </a:t>
            </a:r>
          </a:p>
          <a:p>
            <a:pPr algn="r"/>
            <a:r>
              <a:rPr lang="es-ES" sz="2000" b="1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Es la gran fuerza de los pueblos: </a:t>
            </a:r>
          </a:p>
          <a:p>
            <a:pPr algn="r"/>
            <a:r>
              <a:rPr lang="es-ES" sz="2000" b="1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la que no poseen sus enemigos, </a:t>
            </a:r>
          </a:p>
          <a:p>
            <a:pPr algn="r"/>
            <a:r>
              <a:rPr lang="es-ES" sz="2000" b="1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porque han suprimido todo lo que suene a corazón</a:t>
            </a:r>
            <a:r>
              <a:rPr lang="es-ES" b="1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30FA139-C35F-43C2-893C-7F5A0F28600C}"/>
              </a:ext>
            </a:extLst>
          </p:cNvPr>
          <p:cNvSpPr txBox="1"/>
          <p:nvPr/>
        </p:nvSpPr>
        <p:spPr>
          <a:xfrm>
            <a:off x="9190834" y="4542046"/>
            <a:ext cx="266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/>
              <a:t>EVA PERON</a:t>
            </a:r>
            <a:endParaRPr lang="es-AR" sz="2800" b="1" dirty="0"/>
          </a:p>
        </p:txBody>
      </p:sp>
    </p:spTree>
    <p:extLst>
      <p:ext uri="{BB962C8B-B14F-4D97-AF65-F5344CB8AC3E}">
        <p14:creationId xmlns:p14="http://schemas.microsoft.com/office/powerpoint/2010/main" val="1125582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2C831-8003-784F-973C-A8412EEEB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05" r="59238" b="40247"/>
          <a:stretch/>
        </p:blipFill>
        <p:spPr>
          <a:xfrm>
            <a:off x="2884196" y="812799"/>
            <a:ext cx="5909848" cy="572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9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11864B-DDE5-4AC9-9F74-4D4DD4CA4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004" y="-105021"/>
            <a:ext cx="4645555" cy="45236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D1AA6E-579D-4BE9-8FF3-DEF715B2B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026" y="130207"/>
            <a:ext cx="8892209" cy="45847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5205157-C70C-43BD-8329-65883231B410}"/>
              </a:ext>
            </a:extLst>
          </p:cNvPr>
          <p:cNvSpPr txBox="1"/>
          <p:nvPr/>
        </p:nvSpPr>
        <p:spPr>
          <a:xfrm>
            <a:off x="3114260" y="4965006"/>
            <a:ext cx="80241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6000" b="1" dirty="0"/>
              <a:t>LO VIEJO FUNCIONA.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C3AC376-4174-485B-94A3-BC2CAFC4E2FD}"/>
              </a:ext>
            </a:extLst>
          </p:cNvPr>
          <p:cNvSpPr txBox="1"/>
          <p:nvPr/>
        </p:nvSpPr>
        <p:spPr>
          <a:xfrm>
            <a:off x="1696280" y="1445828"/>
            <a:ext cx="61755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600" b="1" i="1" dirty="0"/>
              <a:t>TODA HISTORIA ES CONTEMPORANEA.</a:t>
            </a:r>
          </a:p>
        </p:txBody>
      </p:sp>
    </p:spTree>
    <p:extLst>
      <p:ext uri="{BB962C8B-B14F-4D97-AF65-F5344CB8AC3E}">
        <p14:creationId xmlns:p14="http://schemas.microsoft.com/office/powerpoint/2010/main" val="97412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702CD3D-5559-452E-9AAE-30DAC6E31AEE}"/>
              </a:ext>
            </a:extLst>
          </p:cNvPr>
          <p:cNvSpPr txBox="1"/>
          <p:nvPr/>
        </p:nvSpPr>
        <p:spPr>
          <a:xfrm>
            <a:off x="3899785" y="1471338"/>
            <a:ext cx="7960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3200" b="1" dirty="0"/>
              <a:t>LINEA HISTORICA DEL VIEJO CONTINENTE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B1E660D-3F4B-4CA2-B0AE-E2758B6A80D8}"/>
              </a:ext>
            </a:extLst>
          </p:cNvPr>
          <p:cNvSpPr txBox="1"/>
          <p:nvPr/>
        </p:nvSpPr>
        <p:spPr>
          <a:xfrm>
            <a:off x="147595" y="4309444"/>
            <a:ext cx="6096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EDAD MEDIA</a:t>
            </a:r>
          </a:p>
          <a:p>
            <a:r>
              <a:rPr lang="es-ES" b="1" dirty="0"/>
              <a:t>CAIDA DEL IMPERIO ROMANO</a:t>
            </a:r>
          </a:p>
          <a:p>
            <a:r>
              <a:rPr lang="es-ES" b="1" dirty="0"/>
              <a:t>EL GOBIERNO DE DIOS (Y DE LOS REYES)</a:t>
            </a:r>
          </a:p>
          <a:p>
            <a:r>
              <a:rPr lang="es-ES" b="1" dirty="0"/>
              <a:t>1+1= LO QUE DIGA LA AUTORIDAD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6CBEE6D-46CD-4E70-A170-5FFA36D07FD4}"/>
              </a:ext>
            </a:extLst>
          </p:cNvPr>
          <p:cNvSpPr txBox="1"/>
          <p:nvPr/>
        </p:nvSpPr>
        <p:spPr>
          <a:xfrm>
            <a:off x="4393096" y="4247888"/>
            <a:ext cx="3119066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EDAD MODERNA</a:t>
            </a:r>
          </a:p>
          <a:p>
            <a:r>
              <a:rPr lang="es-ES" b="1" dirty="0"/>
              <a:t>AMERICA EN EL HORIZONTE</a:t>
            </a:r>
          </a:p>
          <a:p>
            <a:r>
              <a:rPr lang="es-ES" b="1" dirty="0"/>
              <a:t>INVENTOS </a:t>
            </a:r>
          </a:p>
          <a:p>
            <a:r>
              <a:rPr lang="es-ES" b="1" dirty="0"/>
              <a:t>REVOLUCION FRANCESA</a:t>
            </a:r>
          </a:p>
          <a:p>
            <a:r>
              <a:rPr lang="es-ES" b="1" dirty="0"/>
              <a:t>DEMOCRACIA</a:t>
            </a:r>
          </a:p>
          <a:p>
            <a:r>
              <a:rPr lang="es-ES" b="1" dirty="0"/>
              <a:t>EL GOBIERNO DE LA CIENCIA: </a:t>
            </a:r>
            <a:r>
              <a:rPr lang="es-ES" sz="2000" b="1" dirty="0"/>
              <a:t>1+1= 2</a:t>
            </a:r>
            <a:endParaRPr lang="es-ES" sz="1050" b="1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BA1081B-5330-4533-95D5-83C7852A0DC2}"/>
              </a:ext>
            </a:extLst>
          </p:cNvPr>
          <p:cNvSpPr/>
          <p:nvPr/>
        </p:nvSpPr>
        <p:spPr>
          <a:xfrm>
            <a:off x="251792" y="3746766"/>
            <a:ext cx="11277600" cy="553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FEC7B4C-BACC-4573-BC92-75B0A542AE9D}"/>
              </a:ext>
            </a:extLst>
          </p:cNvPr>
          <p:cNvSpPr txBox="1"/>
          <p:nvPr/>
        </p:nvSpPr>
        <p:spPr>
          <a:xfrm>
            <a:off x="147595" y="3419762"/>
            <a:ext cx="148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500- 1492</a:t>
            </a:r>
            <a:endParaRPr lang="es-AR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E45CF56-EA36-4A4A-AC23-BBB744DC4CC1}"/>
              </a:ext>
            </a:extLst>
          </p:cNvPr>
          <p:cNvSpPr txBox="1"/>
          <p:nvPr/>
        </p:nvSpPr>
        <p:spPr>
          <a:xfrm>
            <a:off x="4393096" y="3429000"/>
            <a:ext cx="2994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1492 - 1789</a:t>
            </a:r>
            <a:endParaRPr lang="es-AR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B24DEF2-368C-4C33-9830-B43B0B000FE3}"/>
              </a:ext>
            </a:extLst>
          </p:cNvPr>
          <p:cNvSpPr txBox="1"/>
          <p:nvPr/>
        </p:nvSpPr>
        <p:spPr>
          <a:xfrm>
            <a:off x="8453064" y="3419762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1800-1900</a:t>
            </a:r>
            <a:endParaRPr lang="es-AR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09221B9-B03F-4274-A7E2-E88E47D145AA}"/>
              </a:ext>
            </a:extLst>
          </p:cNvPr>
          <p:cNvSpPr txBox="1"/>
          <p:nvPr/>
        </p:nvSpPr>
        <p:spPr>
          <a:xfrm>
            <a:off x="8453064" y="4250375"/>
            <a:ext cx="33045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EDAD CONTEMPORANEA</a:t>
            </a:r>
          </a:p>
          <a:p>
            <a:r>
              <a:rPr lang="es-ES" b="1" dirty="0"/>
              <a:t>ESTADOS MODERNOS</a:t>
            </a:r>
          </a:p>
          <a:p>
            <a:r>
              <a:rPr lang="es-ES" b="1" dirty="0"/>
              <a:t>DEMOCRACIA LIBERAL</a:t>
            </a:r>
            <a:endParaRPr lang="es-AR" b="1" dirty="0"/>
          </a:p>
          <a:p>
            <a:r>
              <a:rPr lang="es-AR" b="1" dirty="0"/>
              <a:t>CAPITALISMO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C1DA99-199E-4DCF-B41D-BAA32BD3B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754496"/>
            <a:ext cx="3592996" cy="24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12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87CC1A6A-A238-462B-AE61-317B9B8528BC}"/>
              </a:ext>
            </a:extLst>
          </p:cNvPr>
          <p:cNvSpPr/>
          <p:nvPr/>
        </p:nvSpPr>
        <p:spPr>
          <a:xfrm>
            <a:off x="848138" y="3723861"/>
            <a:ext cx="10865789" cy="503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A0A7DE-8683-416F-9192-2749E03CB77B}"/>
              </a:ext>
            </a:extLst>
          </p:cNvPr>
          <p:cNvSpPr txBox="1"/>
          <p:nvPr/>
        </p:nvSpPr>
        <p:spPr>
          <a:xfrm>
            <a:off x="4386469" y="1168201"/>
            <a:ext cx="522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/>
              <a:t>LA HISTORIA EN AMERICA</a:t>
            </a:r>
            <a:endParaRPr lang="es-AR" sz="36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B0EEF8-281B-4027-AC6C-AF6B33DA1029}"/>
              </a:ext>
            </a:extLst>
          </p:cNvPr>
          <p:cNvSpPr txBox="1"/>
          <p:nvPr/>
        </p:nvSpPr>
        <p:spPr>
          <a:xfrm>
            <a:off x="796125" y="4427090"/>
            <a:ext cx="2144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PUEBLOS</a:t>
            </a:r>
          </a:p>
          <a:p>
            <a:r>
              <a:rPr lang="es-ES" b="1" dirty="0"/>
              <a:t>CULTURA PROPIA</a:t>
            </a:r>
          </a:p>
          <a:p>
            <a:r>
              <a:rPr lang="es-ES" b="1" dirty="0"/>
              <a:t>ALDEAS</a:t>
            </a:r>
          </a:p>
          <a:p>
            <a:r>
              <a:rPr lang="es-ES" b="1" dirty="0"/>
              <a:t>TRIBUS</a:t>
            </a:r>
          </a:p>
          <a:p>
            <a:r>
              <a:rPr lang="es-ES" b="1" dirty="0"/>
              <a:t>CIUDADES ESTADO</a:t>
            </a:r>
          </a:p>
          <a:p>
            <a:r>
              <a:rPr lang="es-ES" b="1" dirty="0"/>
              <a:t>IMPERIOS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13FBCA-37E5-4B11-AFE7-4687A8E32EDC}"/>
              </a:ext>
            </a:extLst>
          </p:cNvPr>
          <p:cNvSpPr txBox="1"/>
          <p:nvPr/>
        </p:nvSpPr>
        <p:spPr>
          <a:xfrm>
            <a:off x="3352301" y="4437757"/>
            <a:ext cx="2928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LLEGADA DEL CONQUISTADOR</a:t>
            </a:r>
          </a:p>
          <a:p>
            <a:r>
              <a:rPr lang="es-ES" b="1" dirty="0"/>
              <a:t>GENOCIDIO AMERICANO</a:t>
            </a:r>
            <a:endParaRPr lang="es-AR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A3DBCC-8595-4D68-8180-991D8BA53E77}"/>
              </a:ext>
            </a:extLst>
          </p:cNvPr>
          <p:cNvSpPr txBox="1"/>
          <p:nvPr/>
        </p:nvSpPr>
        <p:spPr>
          <a:xfrm>
            <a:off x="6372803" y="4397137"/>
            <a:ext cx="2345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LUCHAS CRIOLLAS DE EMANCIPACION</a:t>
            </a:r>
          </a:p>
          <a:p>
            <a:r>
              <a:rPr lang="es-ES" b="1" dirty="0"/>
              <a:t>1780 TUPAC AMARU 1791 REVOLUCION HAITIANA</a:t>
            </a:r>
            <a:endParaRPr lang="es-AR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D60491E-0760-491C-86B5-FBD0B4E399B9}"/>
              </a:ext>
            </a:extLst>
          </p:cNvPr>
          <p:cNvSpPr txBox="1"/>
          <p:nvPr/>
        </p:nvSpPr>
        <p:spPr>
          <a:xfrm>
            <a:off x="9022742" y="4347576"/>
            <a:ext cx="26911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LUCHAS POR EL MODELO CONFEDERAL. </a:t>
            </a:r>
          </a:p>
          <a:p>
            <a:endParaRPr lang="es-ES" b="1" dirty="0"/>
          </a:p>
          <a:p>
            <a:r>
              <a:rPr lang="es-ES" b="1" dirty="0"/>
              <a:t>EL ESTADO “COPIADO”: la era agroexportadora. Inglaterra potencia. </a:t>
            </a:r>
          </a:p>
          <a:p>
            <a:r>
              <a:rPr lang="es-ES" b="1" dirty="0"/>
              <a:t>UN PAIS PARA POCOS.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61F0DEC-750A-4277-BF68-EA21E91885FF}"/>
              </a:ext>
            </a:extLst>
          </p:cNvPr>
          <p:cNvSpPr txBox="1"/>
          <p:nvPr/>
        </p:nvSpPr>
        <p:spPr>
          <a:xfrm>
            <a:off x="3352301" y="3429000"/>
            <a:ext cx="810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1492</a:t>
            </a:r>
            <a:endParaRPr lang="es-AR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EDB9CE-4F79-4E95-8569-B194C7022994}"/>
              </a:ext>
            </a:extLst>
          </p:cNvPr>
          <p:cNvSpPr txBox="1"/>
          <p:nvPr/>
        </p:nvSpPr>
        <p:spPr>
          <a:xfrm>
            <a:off x="796125" y="3429000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10.000 AC - 1492</a:t>
            </a:r>
            <a:endParaRPr lang="es-AR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71FB664-F968-4195-A30D-96D5D6D7C891}"/>
              </a:ext>
            </a:extLst>
          </p:cNvPr>
          <p:cNvSpPr txBox="1"/>
          <p:nvPr/>
        </p:nvSpPr>
        <p:spPr>
          <a:xfrm>
            <a:off x="6281032" y="3418649"/>
            <a:ext cx="1311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1700-1850</a:t>
            </a:r>
            <a:endParaRPr lang="es-AR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FE7565-21D1-476D-B3D2-14BFFE837B66}"/>
              </a:ext>
            </a:extLst>
          </p:cNvPr>
          <p:cNvSpPr txBox="1"/>
          <p:nvPr/>
        </p:nvSpPr>
        <p:spPr>
          <a:xfrm>
            <a:off x="9022742" y="3476580"/>
            <a:ext cx="168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1850 - 1880</a:t>
            </a:r>
            <a:endParaRPr lang="es-AR" sz="20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8570332-8570-4103-B052-7F384B7BF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1" y="182217"/>
            <a:ext cx="23050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CBE809-7390-00DE-2C29-9E1B47A4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1967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1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  <a:t>1880 - 1930</a:t>
            </a:r>
            <a:br>
              <a:rPr lang="es-ES" sz="31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</a:br>
            <a:r>
              <a:rPr lang="es-ES" sz="31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  <a:t>EL ESTADO MODERNO CAPITALISTA</a:t>
            </a:r>
            <a:r>
              <a:rPr lang="es-ES" sz="36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  <a:t>: </a:t>
            </a:r>
            <a:br>
              <a:rPr lang="es-ES" sz="36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</a:br>
            <a:r>
              <a:rPr lang="es-ES" sz="36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  <a:t>UN PAÍS PARA POCOS</a:t>
            </a:r>
            <a:br>
              <a:rPr lang="es-ES" sz="22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s-ES" sz="22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</a:br>
            <a:r>
              <a:rPr lang="es-ES" sz="22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  <a:t>CONQUISTA DEL “DESIERTO”</a:t>
            </a:r>
            <a:br>
              <a:rPr lang="es-ES" sz="22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</a:br>
            <a:r>
              <a:rPr lang="es-ES" sz="22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  <a:t>50 FAMILIAS PROPIETARIAS DE MÁS DE 40 MILLONES DE HECTÁREAS</a:t>
            </a:r>
            <a:br>
              <a:rPr lang="es-ES" sz="2200" b="1" dirty="0">
                <a:solidFill>
                  <a:srgbClr val="222222"/>
                </a:solidFill>
                <a:latin typeface="+mn-lt"/>
                <a:cs typeface="Times New Roman" panose="02020603050405020304" pitchFamily="18" charset="0"/>
              </a:rPr>
            </a:br>
            <a:r>
              <a:rPr lang="es-AR" sz="2200" b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Entrega de indios: </a:t>
            </a:r>
            <a:r>
              <a:rPr lang="es-AR" sz="2200" b="1" i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Los miércoles y los viernes </a:t>
            </a:r>
            <a:br>
              <a:rPr lang="es-AR" sz="2200" b="1" i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2200" b="1" i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se efectuará la entrega de indios y chinas a las familias de esta ciudad </a:t>
            </a:r>
            <a:br>
              <a:rPr lang="es-AR" sz="2200" b="1" i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AR" sz="2200" b="1" i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por medio de la Sociedad de Beneficencia.</a:t>
            </a:r>
            <a:br>
              <a:rPr lang="es-AR" sz="2200" b="1" i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AR" sz="1600" i="1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s-AR" sz="1600" i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65E509-27A6-028C-AE4B-3219726084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7" y="3494519"/>
            <a:ext cx="4283277" cy="28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campaña militar transcurrió desde">
            <a:extLst>
              <a:ext uri="{FF2B5EF4-FFF2-40B4-BE49-F238E27FC236}">
                <a16:creationId xmlns:a16="http://schemas.microsoft.com/office/drawing/2014/main" id="{F2E9BEE8-2DFE-4E2A-8505-10620512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48" y="3494519"/>
            <a:ext cx="5013652" cy="28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280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20C594-7F3A-460F-821A-4514C023F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" y="1106832"/>
            <a:ext cx="12050167" cy="46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8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020974-62CD-436C-BECF-44B927EDB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AR" b="1" dirty="0">
                <a:latin typeface="+mn-lt"/>
              </a:rPr>
              <a:t>NIÑEZ EN EL PAIS PARA POCOS:</a:t>
            </a:r>
            <a:br>
              <a:rPr lang="es-AR" b="1" dirty="0">
                <a:latin typeface="+mn-lt"/>
              </a:rPr>
            </a:br>
            <a:r>
              <a:rPr lang="es-AR" sz="2700" b="1" dirty="0">
                <a:latin typeface="+mn-lt"/>
              </a:rPr>
              <a:t>canillitas, lustrabotas, sirvientas, prostitutas…</a:t>
            </a:r>
            <a:endParaRPr lang="es-AR" b="1" dirty="0">
              <a:latin typeface="+mn-lt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464BD4D-FC41-4D79-A711-49E4FBEA1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996952"/>
            <a:ext cx="3349774" cy="34920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16B1364-383C-42C1-8D59-A93BA71BB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06" r="23422"/>
          <a:stretch/>
        </p:blipFill>
        <p:spPr>
          <a:xfrm>
            <a:off x="2458194" y="2148557"/>
            <a:ext cx="3146271" cy="434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290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</TotalTime>
  <Words>981</Words>
  <Application>Microsoft Office PowerPoint</Application>
  <PresentationFormat>Panorámica</PresentationFormat>
  <Paragraphs>199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Google Sans</vt:lpstr>
      <vt:lpstr>Segoe UI Historic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1880 - 1930 EL ESTADO MODERNO CAPITALISTA:  UN PAÍS PARA POCOS  CONQUISTA DEL “DESIERTO” 50 FAMILIAS PROPIETARIAS DE MÁS DE 40 MILLONES DE HECTÁREAS Entrega de indios: Los miércoles y los viernes  se efectuará la entrega de indios y chinas a las familias de esta ciudad  por medio de la Sociedad de Beneficencia.  </vt:lpstr>
      <vt:lpstr>Presentación de PowerPoint</vt:lpstr>
      <vt:lpstr>NIÑEZ EN EL PAIS PARA POCOS: canillitas, lustrabotas, sirvientas, prostitutas…</vt:lpstr>
      <vt:lpstr>Presentación de PowerPoint</vt:lpstr>
      <vt:lpstr>UN PAÍS PARA POCOS Huelga de inquilinos (1907) Asesinato de MIGUELITO PEPE</vt:lpstr>
      <vt:lpstr>NIÑEZ EN UN PAÍS PARA POCOS: Armar barricadas en la Semana Trágica  (1919) </vt:lpstr>
      <vt:lpstr>EVA PERÓN: el amor como categoría política. La irrupción de la JUSTICIA SOCIAL</vt:lpstr>
      <vt:lpstr>1976 – 2001 DICTADURA Y NEOLIBERALISMO LOS CHICOS DE LA CALLE</vt:lpstr>
      <vt:lpstr>Presentación de PowerPoint</vt:lpstr>
      <vt:lpstr>1990 - 2001 NEOLIBERALISMO</vt:lpstr>
      <vt:lpstr>CRISIS DEL 2001 LOS PIBES CHORROS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50</cp:revision>
  <dcterms:created xsi:type="dcterms:W3CDTF">2025-05-09T14:27:43Z</dcterms:created>
  <dcterms:modified xsi:type="dcterms:W3CDTF">2025-05-23T18:31:23Z</dcterms:modified>
</cp:coreProperties>
</file>