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9" r:id="rId4"/>
    <p:sldId id="343" r:id="rId5"/>
    <p:sldId id="277" r:id="rId6"/>
    <p:sldId id="260" r:id="rId7"/>
    <p:sldId id="334" r:id="rId8"/>
    <p:sldId id="335" r:id="rId9"/>
    <p:sldId id="336" r:id="rId10"/>
    <p:sldId id="262" r:id="rId11"/>
    <p:sldId id="337" r:id="rId12"/>
    <p:sldId id="326" r:id="rId13"/>
    <p:sldId id="271" r:id="rId14"/>
    <p:sldId id="261" r:id="rId15"/>
    <p:sldId id="263" r:id="rId16"/>
    <p:sldId id="341" r:id="rId17"/>
    <p:sldId id="264" r:id="rId18"/>
    <p:sldId id="269" r:id="rId19"/>
    <p:sldId id="266" r:id="rId20"/>
    <p:sldId id="274" r:id="rId21"/>
    <p:sldId id="268" r:id="rId22"/>
    <p:sldId id="273" r:id="rId23"/>
    <p:sldId id="267" r:id="rId24"/>
    <p:sldId id="311" r:id="rId25"/>
    <p:sldId id="265" r:id="rId2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878"/>
  </p:normalViewPr>
  <p:slideViewPr>
    <p:cSldViewPr snapToGrid="0">
      <p:cViewPr varScale="1">
        <p:scale>
          <a:sx n="113" d="100"/>
          <a:sy n="113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6330A-5CC4-4074-B555-4E0B830D7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151DB1-FD42-48B6-939A-296FD4505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54AA65-77A8-4091-8E4C-103FE089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0F38E3-ADDE-43A4-8801-EB716664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89E7CB-7004-4FA3-A094-02FFDCCD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918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2C0FC-0B3E-4124-8308-F1AECCA6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91E6E4-E156-4609-A4A3-1DEF2FCBB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6C967D-EC55-41B9-94A0-C035797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C89066-0F46-4C7A-827E-A9BFA2FA1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7C260B-F107-44A2-A8F4-1595DB3C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9076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3EA054-6E09-4157-A755-E4318496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0C600A-E846-46EA-AF5B-6C1D357C1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2ACE5D-790B-4C0E-A9ED-BE2F9EB6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966FE2-F965-4C0B-B4AB-0F9FA867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63434-0DA7-4362-93FB-1B97CA25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4147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127E6-6EA0-4CC3-8560-7C1A296D2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ED053D-B77E-41F1-8B6E-EA45E781A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06EB23-0C1C-42A3-BF91-A0F4522E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417165-0258-413A-8DB9-C18E169A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E9DE9-2DDF-4AC2-B2C2-4BDDA27D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0183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A436D-F086-41FA-A228-4155AB13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7C26EA-FCC9-467C-8A05-72158450F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58CA9A-7466-4819-970A-A1D40266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FA02EC-2910-45DE-B38E-47BF20CC9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5E469E-B8DB-468E-A317-7DCDCE30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8298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135884-97A5-4D1D-B136-3C40ECAE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49C4A-4B23-4058-A98C-5F43AB4E8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247894-263C-421C-BB3C-BFDD2CDCC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0A57D-0757-476B-A3CE-1622F426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4A65D7-0628-433B-9548-36EE035C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CB975C-712A-4DDE-B700-7E5CDC1F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10980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E346A-B647-4ED9-9699-A3679E88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20508E-8D3E-4A6B-8483-B0C1A4298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FEA7E80-8386-467C-BA20-986756EA9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3648F25-29FC-480F-AD9D-DEF02729C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BA8AA0-B6D4-4B93-AF42-01D7421FE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3C5B3F4-6801-4F46-B219-020033A6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239C25-A37D-41DF-9543-8650ECEB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112310-384E-4BE6-8328-7395193C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4157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8F072-2BB5-4F34-A9A4-BABB7242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2CA686-C3BB-41CE-97AA-FF4AD3DFC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CD07CF-0B50-4215-8DD3-F7D22CF9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F80C88-1294-4F46-89F9-27E860251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6022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D9B18F-FACA-458A-8A63-46BCB7480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358AD1-461E-405A-A0BA-5A8CED9D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ED5E62-5E3E-4149-8EBE-3A770F3A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50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5B557-DE49-411E-8E26-EE438E71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E11CA6-0529-4AD7-B9DB-0DBC0CC39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C008AF-27DC-4649-A065-CD20F7183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7FE5BD-0CB0-42F6-A3BC-76A5F2D9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A64F56-DD5A-4848-A806-28B2F84E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BAAC1-EBC4-456D-A081-ED153B12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0054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B0A2A-4AC1-407D-9D91-CC9FAD9C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5B7532-9487-4ECF-94D4-FBD70089E4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087259-8C75-4B42-937E-2E1D07270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C84713-7269-4280-8B77-C17CEF0E0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587295-3CB2-45FC-8B1D-12A59CCA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751D38-2072-4C42-81C8-D20E2772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999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F3CDB5-E3D1-4D0E-A649-38C7E5E2C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0220FB-8629-4367-B64A-247B69CF6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81E941-ED56-49B5-8465-5589F34AA7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EB68-418A-4959-A00C-1BCBE000C4D3}" type="datetimeFigureOut">
              <a:rPr lang="es-AR" smtClean="0"/>
              <a:t>4/8/25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7050F5-B7BA-466D-96DA-98163D29E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2238EE-2CB4-493E-8757-3760E339C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A9B08-2A05-4941-93CC-DADCBA29F94C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8321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FFFFFF-0D38-48A3-9545-C2B540261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920"/>
            <a:ext cx="12192000" cy="62861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CFA490-18EB-4FB2-936A-96BE1577E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656" y="819823"/>
            <a:ext cx="3768850" cy="36601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CC061B-6143-4E36-98F8-408B43945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956" y="615771"/>
            <a:ext cx="4150267" cy="411092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2758A96-8AB1-6741-8568-537384B3D383}"/>
              </a:ext>
            </a:extLst>
          </p:cNvPr>
          <p:cNvSpPr txBox="1"/>
          <p:nvPr/>
        </p:nvSpPr>
        <p:spPr>
          <a:xfrm>
            <a:off x="2025748" y="4937436"/>
            <a:ext cx="835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/>
              <a:t>ENCUENTRO DE FORMACION POLITICA</a:t>
            </a:r>
          </a:p>
        </p:txBody>
      </p:sp>
    </p:spTree>
    <p:extLst>
      <p:ext uri="{BB962C8B-B14F-4D97-AF65-F5344CB8AC3E}">
        <p14:creationId xmlns:p14="http://schemas.microsoft.com/office/powerpoint/2010/main" val="383837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B57E9A1-567F-4F76-B0C5-CC0B36141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3627072"/>
            <a:ext cx="10005391" cy="5364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B0857C7-E307-41A5-8CA5-984D082FDD28}"/>
              </a:ext>
            </a:extLst>
          </p:cNvPr>
          <p:cNvSpPr txBox="1"/>
          <p:nvPr/>
        </p:nvSpPr>
        <p:spPr>
          <a:xfrm>
            <a:off x="1033670" y="4339041"/>
            <a:ext cx="51561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/>
              <a:t>AMERICA MERECE OTRO DESTINO:</a:t>
            </a:r>
          </a:p>
          <a:p>
            <a:r>
              <a:rPr lang="es-ES" b="1" dirty="0"/>
              <a:t>LA PATRIA GRANDE DE LOS PUEBLOS</a:t>
            </a:r>
          </a:p>
          <a:p>
            <a:endParaRPr lang="es-ES" dirty="0"/>
          </a:p>
          <a:p>
            <a:r>
              <a:rPr lang="es-ES" b="1" dirty="0"/>
              <a:t>PRESIDENTES DE LOS PUEBLOS</a:t>
            </a:r>
          </a:p>
          <a:p>
            <a:r>
              <a:rPr lang="es-ES" b="1" dirty="0"/>
              <a:t>H. Chávez - E. Morales - F. Lugo - Lula - Néstor y Cristina - X. Castro - G. Petro - C. </a:t>
            </a:r>
            <a:r>
              <a:rPr lang="es-ES" b="1" dirty="0" err="1"/>
              <a:t>Sheinbaum</a:t>
            </a:r>
            <a:endParaRPr lang="es-ES" b="1" dirty="0"/>
          </a:p>
          <a:p>
            <a:endParaRPr lang="es-ES" b="1" dirty="0"/>
          </a:p>
          <a:p>
            <a:r>
              <a:rPr lang="es-ES" b="1" dirty="0"/>
              <a:t>La Justicia Social para repartir mejor la riqueza.</a:t>
            </a:r>
          </a:p>
          <a:p>
            <a:endParaRPr lang="es-ES" dirty="0"/>
          </a:p>
          <a:p>
            <a:endParaRPr lang="es-ES" dirty="0"/>
          </a:p>
          <a:p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E4C69E7-2C2A-4114-B82D-699CB7360FA8}"/>
              </a:ext>
            </a:extLst>
          </p:cNvPr>
          <p:cNvSpPr txBox="1"/>
          <p:nvPr/>
        </p:nvSpPr>
        <p:spPr>
          <a:xfrm>
            <a:off x="5989987" y="1508891"/>
            <a:ext cx="740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LA HISTORIA EN AMERICA</a:t>
            </a:r>
            <a:endParaRPr lang="es-AR" sz="36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50514D7-42B4-4B80-B149-F89EF4010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308057"/>
            <a:ext cx="2305050" cy="30480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897C05D-D667-4870-94C0-18F00BD67CAA}"/>
              </a:ext>
            </a:extLst>
          </p:cNvPr>
          <p:cNvSpPr txBox="1"/>
          <p:nvPr/>
        </p:nvSpPr>
        <p:spPr>
          <a:xfrm>
            <a:off x="3763622" y="3167270"/>
            <a:ext cx="445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2000</a:t>
            </a:r>
            <a:r>
              <a:rPr lang="es-ES" dirty="0"/>
              <a:t> </a:t>
            </a:r>
            <a:r>
              <a:rPr lang="es-ES" sz="2400" b="1" dirty="0"/>
              <a:t>- actualidad</a:t>
            </a:r>
            <a:endParaRPr lang="es-AR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B34B265-FEDE-4554-8777-7ECD0970198F}"/>
              </a:ext>
            </a:extLst>
          </p:cNvPr>
          <p:cNvSpPr txBox="1"/>
          <p:nvPr/>
        </p:nvSpPr>
        <p:spPr>
          <a:xfrm>
            <a:off x="6791737" y="4339041"/>
            <a:ext cx="45016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LOS RICOS CONTRAATACAN</a:t>
            </a:r>
          </a:p>
          <a:p>
            <a:r>
              <a:rPr lang="es-ES" b="1" dirty="0"/>
              <a:t>Lula preso - Cristina presa</a:t>
            </a:r>
          </a:p>
          <a:p>
            <a:endParaRPr lang="es-ES" b="1" dirty="0"/>
          </a:p>
          <a:p>
            <a:r>
              <a:rPr lang="es-ES" b="1" dirty="0"/>
              <a:t>PRESIDENTES DE LOS RICOS</a:t>
            </a:r>
          </a:p>
          <a:p>
            <a:r>
              <a:rPr lang="es-ES" b="1" dirty="0" err="1"/>
              <a:t>Bolsonaro</a:t>
            </a:r>
            <a:r>
              <a:rPr lang="es-ES" b="1" dirty="0"/>
              <a:t> en Brasil - </a:t>
            </a:r>
            <a:r>
              <a:rPr lang="es-ES" b="1" dirty="0" err="1"/>
              <a:t>Milei</a:t>
            </a:r>
            <a:r>
              <a:rPr lang="es-ES" b="1" dirty="0"/>
              <a:t> en Argentina</a:t>
            </a:r>
            <a:endParaRPr lang="es-AR" b="1" dirty="0"/>
          </a:p>
          <a:p>
            <a:r>
              <a:rPr lang="es-ES" b="1" dirty="0"/>
              <a:t>Insultos en redes</a:t>
            </a:r>
          </a:p>
          <a:p>
            <a:endParaRPr lang="es-ES" b="1" dirty="0"/>
          </a:p>
          <a:p>
            <a:r>
              <a:rPr lang="es-ES" b="1" i="1" dirty="0"/>
              <a:t>”La Justicia Social está mal: le quita a los ricos”</a:t>
            </a:r>
          </a:p>
        </p:txBody>
      </p:sp>
    </p:spTree>
    <p:extLst>
      <p:ext uri="{BB962C8B-B14F-4D97-AF65-F5344CB8AC3E}">
        <p14:creationId xmlns:p14="http://schemas.microsoft.com/office/powerpoint/2010/main" val="3698022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00B8A88-EA4D-4A40-ABFE-D41795D90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71" y="0"/>
            <a:ext cx="9116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4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0CF358A-1146-8C4B-9EE6-92B4B43EB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0" y="0"/>
            <a:ext cx="4930129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E203882-010B-F342-A8CA-3B966A8F1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053" y="3282439"/>
            <a:ext cx="6144151" cy="34540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5CE59E-38CE-FC4C-863D-47C9A022F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89" y="172350"/>
            <a:ext cx="5136444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1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D1AA6E-579D-4BE9-8FF3-DEF715B2B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026" y="130207"/>
            <a:ext cx="8892209" cy="45847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145E45B-EB9A-4BE1-9F84-DDFBC45E8A02}"/>
              </a:ext>
            </a:extLst>
          </p:cNvPr>
          <p:cNvSpPr txBox="1"/>
          <p:nvPr/>
        </p:nvSpPr>
        <p:spPr>
          <a:xfrm>
            <a:off x="274982" y="2249555"/>
            <a:ext cx="80241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4400" b="1" dirty="0"/>
              <a:t>LAS IDEAS DE LA PATRIA GRANDE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EE8D84-A509-46AE-A9F0-3BD73A245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99" y="634112"/>
            <a:ext cx="2938278" cy="32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16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5F87555-F6DB-4F53-884D-B7F7F8809287}"/>
              </a:ext>
            </a:extLst>
          </p:cNvPr>
          <p:cNvSpPr txBox="1"/>
          <p:nvPr/>
        </p:nvSpPr>
        <p:spPr>
          <a:xfrm>
            <a:off x="365760" y="3861641"/>
            <a:ext cx="50643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DERECHA</a:t>
            </a:r>
          </a:p>
          <a:p>
            <a:r>
              <a:rPr lang="es-ES" sz="2400" b="1" dirty="0"/>
              <a:t>FOCO EN EL INDIVIDUO y LA RIQUEZA</a:t>
            </a:r>
          </a:p>
          <a:p>
            <a:endParaRPr lang="es-ES" b="1" dirty="0"/>
          </a:p>
          <a:p>
            <a:r>
              <a:rPr lang="es-ES" b="1" dirty="0"/>
              <a:t>DERECHA CONSERVADORA. </a:t>
            </a:r>
            <a:r>
              <a:rPr lang="es-ES" dirty="0"/>
              <a:t>LA COMUNIDAD PATRIARCAL MANDA SOBRE LAS COSTUMBRES.</a:t>
            </a:r>
          </a:p>
          <a:p>
            <a:endParaRPr lang="es-ES" dirty="0"/>
          </a:p>
          <a:p>
            <a:r>
              <a:rPr lang="es-ES" b="1" dirty="0"/>
              <a:t>DERECHA LIBERAL. </a:t>
            </a:r>
            <a:r>
              <a:rPr lang="es-ES" dirty="0"/>
              <a:t>DERECHOS PERSONALES</a:t>
            </a:r>
            <a:r>
              <a:rPr lang="es-ES" b="1" dirty="0"/>
              <a:t>. </a:t>
            </a:r>
            <a:r>
              <a:rPr lang="es-ES" dirty="0"/>
              <a:t>PROPIEDAD PRIVADA Y NEGOCIOS. 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A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02F37F4-0514-4625-97E8-37B679AB71C9}"/>
              </a:ext>
            </a:extLst>
          </p:cNvPr>
          <p:cNvSpPr txBox="1"/>
          <p:nvPr/>
        </p:nvSpPr>
        <p:spPr>
          <a:xfrm>
            <a:off x="3280627" y="530268"/>
            <a:ext cx="6241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LAS IDEAS DE “AFUERA” (EUROPA)</a:t>
            </a:r>
            <a:endParaRPr lang="es-AR" sz="36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670FCA-C882-4232-8F5D-E98730642629}"/>
              </a:ext>
            </a:extLst>
          </p:cNvPr>
          <p:cNvSpPr txBox="1"/>
          <p:nvPr/>
        </p:nvSpPr>
        <p:spPr>
          <a:xfrm>
            <a:off x="6187949" y="3861641"/>
            <a:ext cx="58680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IZQUIERDA</a:t>
            </a:r>
          </a:p>
          <a:p>
            <a:r>
              <a:rPr lang="es-ES" sz="2400" b="1" dirty="0"/>
              <a:t>FOCO EN EL GRUPO Y EL REPARTO DE LA RIQUEZA</a:t>
            </a:r>
          </a:p>
          <a:p>
            <a:endParaRPr lang="es-ES" b="1" dirty="0"/>
          </a:p>
          <a:p>
            <a:r>
              <a:rPr lang="es-ES" b="1" dirty="0"/>
              <a:t>SOCIALISMO. </a:t>
            </a:r>
            <a:r>
              <a:rPr lang="es-ES" dirty="0"/>
              <a:t>LOS TRABAJADORES AL PODER</a:t>
            </a:r>
          </a:p>
          <a:p>
            <a:r>
              <a:rPr lang="es-ES" b="1" dirty="0"/>
              <a:t>COMUNISMO.</a:t>
            </a:r>
            <a:r>
              <a:rPr lang="es-ES" dirty="0"/>
              <a:t> DICTADURA DEL PROLETARIADO. EL ESTADO - PARTIDO ORDENA LOS FACTORES DE PRODUCCION, SIN CLASE DOMINANTE.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E88B878-0940-493A-86A7-6F266EB94375}"/>
              </a:ext>
            </a:extLst>
          </p:cNvPr>
          <p:cNvSpPr txBox="1"/>
          <p:nvPr/>
        </p:nvSpPr>
        <p:spPr>
          <a:xfrm>
            <a:off x="3426401" y="207832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3200" b="1" dirty="0"/>
              <a:t>DERECHAS E IZQUIERDAS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F2FC23-0656-FF40-89B2-51A3F5530772}"/>
              </a:ext>
            </a:extLst>
          </p:cNvPr>
          <p:cNvSpPr txBox="1"/>
          <p:nvPr/>
        </p:nvSpPr>
        <p:spPr>
          <a:xfrm>
            <a:off x="6187949" y="635105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ANARQUISMO. </a:t>
            </a:r>
            <a:r>
              <a:rPr lang="es-ES" dirty="0"/>
              <a:t>MUERTE AL ESTADO Y LAS INSTITUCIONES. </a:t>
            </a:r>
          </a:p>
        </p:txBody>
      </p:sp>
    </p:spTree>
    <p:extLst>
      <p:ext uri="{BB962C8B-B14F-4D97-AF65-F5344CB8AC3E}">
        <p14:creationId xmlns:p14="http://schemas.microsoft.com/office/powerpoint/2010/main" val="4135030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6841DC9-48FC-480B-94B9-BB4BD62BBE09}"/>
              </a:ext>
            </a:extLst>
          </p:cNvPr>
          <p:cNvSpPr txBox="1"/>
          <p:nvPr/>
        </p:nvSpPr>
        <p:spPr>
          <a:xfrm>
            <a:off x="396596" y="333342"/>
            <a:ext cx="11422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LAS IDEAS DE “ADENTRO”. </a:t>
            </a:r>
            <a:r>
              <a:rPr lang="es-ES" sz="2000" b="1" i="1" dirty="0"/>
              <a:t>NOSOTROS NOS PENSAMOS. NOSOTROS NOS ORGANIZAMOS. </a:t>
            </a:r>
          </a:p>
          <a:p>
            <a:pPr algn="ctr"/>
            <a:r>
              <a:rPr lang="es-ES" sz="3200" b="1" dirty="0">
                <a:solidFill>
                  <a:srgbClr val="C00000"/>
                </a:solidFill>
              </a:rPr>
              <a:t>TERCERA POSICION. POSICION PROPIA. PENSAMIENTO SITUADO. </a:t>
            </a:r>
          </a:p>
          <a:p>
            <a:pPr algn="ctr"/>
            <a:r>
              <a:rPr lang="es-ES" sz="2000" b="1" dirty="0">
                <a:solidFill>
                  <a:srgbClr val="C00000"/>
                </a:solidFill>
              </a:rPr>
              <a:t>LAS DERECHAS E IZQUIERDAS LE DICEN… </a:t>
            </a:r>
            <a:r>
              <a:rPr lang="es-ES" sz="2400" b="1" i="1" dirty="0">
                <a:solidFill>
                  <a:srgbClr val="C00000"/>
                </a:solidFill>
              </a:rPr>
              <a:t>POPULISMO</a:t>
            </a:r>
            <a:r>
              <a:rPr lang="es-ES" sz="2000" b="1" dirty="0">
                <a:solidFill>
                  <a:srgbClr val="C00000"/>
                </a:solidFill>
              </a:rPr>
              <a:t> (para bajarle el precio) </a:t>
            </a:r>
          </a:p>
          <a:p>
            <a:pPr algn="ctr"/>
            <a:endParaRPr lang="es-ES" sz="2000" b="1" dirty="0"/>
          </a:p>
          <a:p>
            <a:pPr algn="ctr"/>
            <a:endParaRPr lang="es-AR" sz="2000" b="1" dirty="0"/>
          </a:p>
        </p:txBody>
      </p:sp>
      <p:sp>
        <p:nvSpPr>
          <p:cNvPr id="2" name="Triángulo 1">
            <a:extLst>
              <a:ext uri="{FF2B5EF4-FFF2-40B4-BE49-F238E27FC236}">
                <a16:creationId xmlns:a16="http://schemas.microsoft.com/office/drawing/2014/main" id="{4348BA40-DB6E-1943-97C1-2F9A62646908}"/>
              </a:ext>
            </a:extLst>
          </p:cNvPr>
          <p:cNvSpPr/>
          <p:nvPr/>
        </p:nvSpPr>
        <p:spPr>
          <a:xfrm>
            <a:off x="3094890" y="1851876"/>
            <a:ext cx="5487229" cy="4835634"/>
          </a:xfrm>
          <a:prstGeom prst="triangl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1F2425-E64A-4DD7-902C-FF30E6537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161" y="3152491"/>
            <a:ext cx="2938527" cy="32311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4891416-10DB-AF40-B66D-70E91EE67C25}"/>
              </a:ext>
            </a:extLst>
          </p:cNvPr>
          <p:cNvSpPr txBox="1"/>
          <p:nvPr/>
        </p:nvSpPr>
        <p:spPr>
          <a:xfrm>
            <a:off x="2612831" y="6318178"/>
            <a:ext cx="133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izquierda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D4F0A0D-A49B-0046-BC8A-F5876B23A369}"/>
              </a:ext>
            </a:extLst>
          </p:cNvPr>
          <p:cNvSpPr txBox="1"/>
          <p:nvPr/>
        </p:nvSpPr>
        <p:spPr>
          <a:xfrm>
            <a:off x="7933473" y="6318178"/>
            <a:ext cx="186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derecha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4A67F8-5BAA-2A4C-9D89-0E5314D6C20B}"/>
              </a:ext>
            </a:extLst>
          </p:cNvPr>
          <p:cNvSpPr txBox="1"/>
          <p:nvPr/>
        </p:nvSpPr>
        <p:spPr>
          <a:xfrm>
            <a:off x="4746214" y="2010724"/>
            <a:ext cx="2723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/>
              <a:t>TERCERA POSICIÓN</a:t>
            </a:r>
          </a:p>
        </p:txBody>
      </p:sp>
    </p:spTree>
    <p:extLst>
      <p:ext uri="{BB962C8B-B14F-4D97-AF65-F5344CB8AC3E}">
        <p14:creationId xmlns:p14="http://schemas.microsoft.com/office/powerpoint/2010/main" val="45373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D0FF17C-58B5-1440-8388-6C5AD9ED27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044"/>
            <a:ext cx="12192000" cy="5943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566316B-AFF1-E44A-9DAF-9D79A99957CE}"/>
              </a:ext>
            </a:extLst>
          </p:cNvPr>
          <p:cNvSpPr txBox="1"/>
          <p:nvPr/>
        </p:nvSpPr>
        <p:spPr>
          <a:xfrm>
            <a:off x="1889760" y="2798769"/>
            <a:ext cx="84124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COMUNIDADES EN TERRITORIO. </a:t>
            </a:r>
          </a:p>
          <a:p>
            <a:r>
              <a:rPr lang="es-ES" b="1" dirty="0">
                <a:solidFill>
                  <a:srgbClr val="0070C0"/>
                </a:solidFill>
              </a:rPr>
              <a:t>LOS CAUDILLOS. LAS MACHIS. </a:t>
            </a:r>
          </a:p>
          <a:p>
            <a:r>
              <a:rPr lang="es-ES" sz="2000" b="1" i="1" dirty="0">
                <a:solidFill>
                  <a:srgbClr val="0070C0"/>
                </a:solidFill>
              </a:rPr>
              <a:t>EL PAGO, EL BARRIO, LA BANDA. </a:t>
            </a:r>
          </a:p>
          <a:p>
            <a:endParaRPr lang="es-ES" sz="2000" b="1" dirty="0">
              <a:solidFill>
                <a:srgbClr val="0070C0"/>
              </a:solidFill>
            </a:endParaRPr>
          </a:p>
          <a:p>
            <a:r>
              <a:rPr lang="es-ES" sz="2000" b="1" dirty="0">
                <a:solidFill>
                  <a:srgbClr val="0070C0"/>
                </a:solidFill>
              </a:rPr>
              <a:t>¿PARTIDOS POLITICOS? 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NO, GRACIAS. EL MOVIMIENTO NOS ORGANIZA. 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Los PARTIDOS POLITICOS son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INSTRUMENTOS para las elecciones.</a:t>
            </a:r>
          </a:p>
          <a:p>
            <a:endParaRPr lang="es-ES" sz="2000" b="1" dirty="0">
              <a:solidFill>
                <a:srgbClr val="0070C0"/>
              </a:solidFill>
            </a:endParaRPr>
          </a:p>
          <a:p>
            <a:r>
              <a:rPr lang="es-ES" sz="2000" b="1" dirty="0">
                <a:solidFill>
                  <a:srgbClr val="0070C0"/>
                </a:solidFill>
              </a:rPr>
              <a:t>ESTADO PRESENTE Y COMUNIDAD ORGANIZADA </a:t>
            </a:r>
          </a:p>
          <a:p>
            <a:r>
              <a:rPr lang="es-ES" sz="2000" b="1" dirty="0">
                <a:solidFill>
                  <a:srgbClr val="0070C0"/>
                </a:solidFill>
              </a:rPr>
              <a:t>PARA LA JUSTICIA SOCIAL.</a:t>
            </a:r>
            <a:endParaRPr lang="es-A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24321C-9C4E-4424-8861-7B8B333D9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953" y="368933"/>
            <a:ext cx="2938527" cy="323116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5B3D9C-3961-4E86-A90F-0A1D73023BE7}"/>
              </a:ext>
            </a:extLst>
          </p:cNvPr>
          <p:cNvSpPr txBox="1"/>
          <p:nvPr/>
        </p:nvSpPr>
        <p:spPr>
          <a:xfrm>
            <a:off x="359536" y="1502688"/>
            <a:ext cx="802908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b="1" dirty="0"/>
          </a:p>
          <a:p>
            <a:r>
              <a:rPr lang="es-ES" sz="2800" b="1" dirty="0"/>
              <a:t>MOVIMIENTOS POLITICOS: PARTIDOS DE MASAS</a:t>
            </a:r>
          </a:p>
          <a:p>
            <a:r>
              <a:rPr lang="es-ES" b="1" dirty="0"/>
              <a:t>REVOLUCION MEXICANA - J. PERON – G. VARGAS – E. GAITAN</a:t>
            </a:r>
            <a:endParaRPr lang="es-ES" dirty="0"/>
          </a:p>
          <a:p>
            <a:r>
              <a:rPr lang="es-ES" dirty="0"/>
              <a:t>SOBERANIA POLITICA </a:t>
            </a:r>
          </a:p>
          <a:p>
            <a:r>
              <a:rPr lang="es-ES" dirty="0"/>
              <a:t>INDEPENDENCIA ECONOMICA</a:t>
            </a:r>
          </a:p>
          <a:p>
            <a:r>
              <a:rPr lang="es-ES" dirty="0"/>
              <a:t>JUSTICIA SOCIAL</a:t>
            </a:r>
          </a:p>
          <a:p>
            <a:endParaRPr lang="es-ES" dirty="0"/>
          </a:p>
          <a:p>
            <a:endParaRPr lang="es-ES" dirty="0"/>
          </a:p>
          <a:p>
            <a:endParaRPr lang="es-ES" sz="2000" dirty="0"/>
          </a:p>
          <a:p>
            <a:r>
              <a:rPr lang="es-ES" sz="2400" b="1" dirty="0">
                <a:solidFill>
                  <a:srgbClr val="C00000"/>
                </a:solidFill>
              </a:rPr>
              <a:t>MARXISMO LATINOAMERICANO </a:t>
            </a:r>
          </a:p>
          <a:p>
            <a:r>
              <a:rPr lang="es-ES" b="1" dirty="0">
                <a:solidFill>
                  <a:srgbClr val="C00000"/>
                </a:solidFill>
              </a:rPr>
              <a:t>FRANTZ FANON – J. C. MARIATEGUI - CHE GUEVARA – SALVADOR ALLENDE</a:t>
            </a:r>
          </a:p>
          <a:p>
            <a:r>
              <a:rPr lang="es-ES" dirty="0">
                <a:solidFill>
                  <a:srgbClr val="C00000"/>
                </a:solidFill>
              </a:rPr>
              <a:t>EL PODER DE LOS PUEBLOS OPRIMIDOS </a:t>
            </a:r>
          </a:p>
          <a:p>
            <a:r>
              <a:rPr lang="es-ES" dirty="0">
                <a:solidFill>
                  <a:srgbClr val="C00000"/>
                </a:solidFill>
              </a:rPr>
              <a:t>ENFRENTAR A LOS PODEROSOS</a:t>
            </a:r>
          </a:p>
          <a:p>
            <a:r>
              <a:rPr lang="es-ES" dirty="0">
                <a:solidFill>
                  <a:srgbClr val="C00000"/>
                </a:solidFill>
              </a:rPr>
              <a:t>LA TERNURA REVOLUCIONARIA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6B2E6A-B17E-4209-8403-0E2CD0E90497}"/>
              </a:ext>
            </a:extLst>
          </p:cNvPr>
          <p:cNvSpPr txBox="1"/>
          <p:nvPr/>
        </p:nvSpPr>
        <p:spPr>
          <a:xfrm>
            <a:off x="359536" y="608989"/>
            <a:ext cx="846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i="1" dirty="0"/>
              <a:t>PENSAR DESDE AMERICA:</a:t>
            </a:r>
            <a:endParaRPr lang="es-AR" sz="3600" b="1" i="1" dirty="0"/>
          </a:p>
        </p:txBody>
      </p:sp>
    </p:spTree>
    <p:extLst>
      <p:ext uri="{BB962C8B-B14F-4D97-AF65-F5344CB8AC3E}">
        <p14:creationId xmlns:p14="http://schemas.microsoft.com/office/powerpoint/2010/main" val="2530501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39862B6-7396-4D50-82A0-A357726EC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936" y="1736475"/>
            <a:ext cx="2938527" cy="32311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4C9302-7F3D-4DCD-987E-210C2DBFB5F8}"/>
              </a:ext>
            </a:extLst>
          </p:cNvPr>
          <p:cNvSpPr txBox="1"/>
          <p:nvPr/>
        </p:nvSpPr>
        <p:spPr>
          <a:xfrm>
            <a:off x="393895" y="1074509"/>
            <a:ext cx="850004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/>
              <a:t>CHICXS DEL PUEBLO: </a:t>
            </a:r>
          </a:p>
          <a:p>
            <a:r>
              <a:rPr lang="es-ES" sz="4000" b="1" dirty="0"/>
              <a:t>LA OPCION POR EL MOVIMIENTO</a:t>
            </a:r>
          </a:p>
          <a:p>
            <a:endParaRPr lang="es-ES" sz="4000" b="1" dirty="0"/>
          </a:p>
          <a:p>
            <a:endParaRPr lang="es-ES" b="1" dirty="0"/>
          </a:p>
          <a:p>
            <a:r>
              <a:rPr lang="es-ES" sz="2800" b="1" dirty="0">
                <a:solidFill>
                  <a:srgbClr val="C00000"/>
                </a:solidFill>
              </a:rPr>
              <a:t>MOVIMIENTO NACIONAL DE LOS CHICOS DEL PUEBLO</a:t>
            </a:r>
          </a:p>
          <a:p>
            <a:r>
              <a:rPr lang="es-ES" sz="2000" b="1" dirty="0">
                <a:solidFill>
                  <a:srgbClr val="C00000"/>
                </a:solidFill>
              </a:rPr>
              <a:t>MENINOS Y MENINAS DA RUA</a:t>
            </a:r>
          </a:p>
          <a:p>
            <a:r>
              <a:rPr lang="es-ES" sz="2000" b="1" i="0" dirty="0">
                <a:solidFill>
                  <a:srgbClr val="C00000"/>
                </a:solidFill>
                <a:effectLst/>
              </a:rPr>
              <a:t>MANTHOC</a:t>
            </a:r>
          </a:p>
          <a:p>
            <a:endParaRPr lang="es-ES" sz="3600" b="1" i="1" dirty="0"/>
          </a:p>
          <a:p>
            <a:r>
              <a:rPr lang="es-ES" sz="2400" b="1" i="1" dirty="0"/>
              <a:t>EL HAMBRE ES UN CRIMEN - CON TERNURA VENCEREMOS</a:t>
            </a:r>
            <a:endParaRPr lang="es-ES" sz="2400" dirty="0"/>
          </a:p>
          <a:p>
            <a:endParaRPr lang="es-AR" sz="3200" b="1" i="1" dirty="0"/>
          </a:p>
        </p:txBody>
      </p:sp>
    </p:spTree>
    <p:extLst>
      <p:ext uri="{BB962C8B-B14F-4D97-AF65-F5344CB8AC3E}">
        <p14:creationId xmlns:p14="http://schemas.microsoft.com/office/powerpoint/2010/main" val="3576580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0EB124-4403-4109-A14B-944291402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89" y="283221"/>
            <a:ext cx="2627604" cy="255444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82AA2A-DEE8-4140-8918-060D4DC7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374" y="691659"/>
            <a:ext cx="4852837" cy="273734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790D6A-E635-4613-BEFD-FFE90BBEE7EF}"/>
              </a:ext>
            </a:extLst>
          </p:cNvPr>
          <p:cNvSpPr txBox="1"/>
          <p:nvPr/>
        </p:nvSpPr>
        <p:spPr>
          <a:xfrm>
            <a:off x="1749287" y="4439478"/>
            <a:ext cx="8468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/>
              <a:t>LA ACCIÓN POLÍTICA</a:t>
            </a:r>
            <a:endParaRPr lang="es-AR" sz="3600" b="1" dirty="0"/>
          </a:p>
        </p:txBody>
      </p:sp>
    </p:spTree>
    <p:extLst>
      <p:ext uri="{BB962C8B-B14F-4D97-AF65-F5344CB8AC3E}">
        <p14:creationId xmlns:p14="http://schemas.microsoft.com/office/powerpoint/2010/main" val="253528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D1AA6E-579D-4BE9-8FF3-DEF715B2B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026" y="130207"/>
            <a:ext cx="8892209" cy="458479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145E45B-EB9A-4BE1-9F84-DDFBC45E8A02}"/>
              </a:ext>
            </a:extLst>
          </p:cNvPr>
          <p:cNvSpPr txBox="1"/>
          <p:nvPr/>
        </p:nvSpPr>
        <p:spPr>
          <a:xfrm>
            <a:off x="414039" y="1864834"/>
            <a:ext cx="80241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4400" b="1" dirty="0"/>
              <a:t>LA HISTORIA EN AMERICA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EE8D84-A509-46AE-A9F0-3BD73A245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499" y="634112"/>
            <a:ext cx="2938278" cy="32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55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D1AA6E-579D-4BE9-8FF3-DEF715B2B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026" y="130207"/>
            <a:ext cx="8892209" cy="45847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5205157-C70C-43BD-8329-65883231B410}"/>
              </a:ext>
            </a:extLst>
          </p:cNvPr>
          <p:cNvSpPr txBox="1"/>
          <p:nvPr/>
        </p:nvSpPr>
        <p:spPr>
          <a:xfrm>
            <a:off x="468008" y="3119181"/>
            <a:ext cx="80241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400" b="1" i="1" dirty="0"/>
              <a:t>TAMBIÉN ES POR LA BELLEZA.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3AC376-4174-485B-94A3-BC2CAFC4E2FD}"/>
              </a:ext>
            </a:extLst>
          </p:cNvPr>
          <p:cNvSpPr txBox="1"/>
          <p:nvPr/>
        </p:nvSpPr>
        <p:spPr>
          <a:xfrm>
            <a:off x="620763" y="1438853"/>
            <a:ext cx="6175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b="1" i="1" dirty="0"/>
              <a:t>LA LUCHA NO ES</a:t>
            </a:r>
          </a:p>
          <a:p>
            <a:r>
              <a:rPr lang="es-AR" sz="3600" b="1" i="1" dirty="0"/>
              <a:t>SOLO POR EL PAN.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45E45B-EB9A-4BE1-9F84-DDFBC45E8A02}"/>
              </a:ext>
            </a:extLst>
          </p:cNvPr>
          <p:cNvSpPr txBox="1"/>
          <p:nvPr/>
        </p:nvSpPr>
        <p:spPr>
          <a:xfrm>
            <a:off x="2327246" y="5128977"/>
            <a:ext cx="80241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6000" b="1" dirty="0"/>
              <a:t>FAZ ARQUITECTÓNICA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146320-B26E-4ABB-91DC-2E316B2E2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623" y="516231"/>
            <a:ext cx="4444369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31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BCF74BC-3FCF-4723-A40D-3BD954898500}"/>
              </a:ext>
            </a:extLst>
          </p:cNvPr>
          <p:cNvSpPr txBox="1"/>
          <p:nvPr/>
        </p:nvSpPr>
        <p:spPr>
          <a:xfrm>
            <a:off x="2113721" y="4020335"/>
            <a:ext cx="79645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UN MUNDO MEJOR ES POSIBLE: </a:t>
            </a:r>
          </a:p>
          <a:p>
            <a:pPr algn="just"/>
            <a:endParaRPr lang="es-ES" sz="3200" b="1" dirty="0"/>
          </a:p>
          <a:p>
            <a:pPr algn="just"/>
            <a:r>
              <a:rPr lang="es-ES" sz="2400" b="1" dirty="0"/>
              <a:t>UTOPIAS - SUEÑOS COLECTIVOS - PROPUESTAS - PROYECTOS COMUNITARIOS - PLANES DE GOBIERNO – PROGRAMAS ESTADO – COMUNIDAD.</a:t>
            </a:r>
          </a:p>
          <a:p>
            <a:endParaRPr lang="es-ES" dirty="0"/>
          </a:p>
          <a:p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B58F0E-6A74-4F1D-B58B-8B1C85CF7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95" y="520408"/>
            <a:ext cx="4855135" cy="27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03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D1AA6E-579D-4BE9-8FF3-DEF715B2B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026" y="130207"/>
            <a:ext cx="8892209" cy="45847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5205157-C70C-43BD-8329-65883231B410}"/>
              </a:ext>
            </a:extLst>
          </p:cNvPr>
          <p:cNvSpPr txBox="1"/>
          <p:nvPr/>
        </p:nvSpPr>
        <p:spPr>
          <a:xfrm>
            <a:off x="468008" y="3119181"/>
            <a:ext cx="80241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800" b="1" dirty="0"/>
              <a:t>TAMBIEN HAY QUE TENER PODER.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3AC376-4174-485B-94A3-BC2CAFC4E2FD}"/>
              </a:ext>
            </a:extLst>
          </p:cNvPr>
          <p:cNvSpPr txBox="1"/>
          <p:nvPr/>
        </p:nvSpPr>
        <p:spPr>
          <a:xfrm>
            <a:off x="620763" y="1438853"/>
            <a:ext cx="6175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3600" b="1" i="1" dirty="0"/>
              <a:t>NO SOLO HAY QUE TENER RAZON.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45E45B-EB9A-4BE1-9F84-DDFBC45E8A02}"/>
              </a:ext>
            </a:extLst>
          </p:cNvPr>
          <p:cNvSpPr txBox="1"/>
          <p:nvPr/>
        </p:nvSpPr>
        <p:spPr>
          <a:xfrm>
            <a:off x="2327246" y="5128977"/>
            <a:ext cx="802419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6600" b="1" dirty="0"/>
              <a:t>FAZ AGONAL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146320-B26E-4ABB-91DC-2E316B2E2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623" y="516231"/>
            <a:ext cx="4444369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47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80AFF5B-D921-4F37-BCFA-527AAC8FFDCB}"/>
              </a:ext>
            </a:extLst>
          </p:cNvPr>
          <p:cNvSpPr txBox="1"/>
          <p:nvPr/>
        </p:nvSpPr>
        <p:spPr>
          <a:xfrm>
            <a:off x="642581" y="3580050"/>
            <a:ext cx="109595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/>
          </a:p>
          <a:p>
            <a:pPr algn="ctr"/>
            <a:r>
              <a:rPr lang="es-ES" sz="2800" b="1" dirty="0"/>
              <a:t>DIFERENCIAS/CONFLICTOS:</a:t>
            </a:r>
          </a:p>
          <a:p>
            <a:pPr algn="ctr"/>
            <a:r>
              <a:rPr lang="es-ES" sz="2800" b="1" dirty="0"/>
              <a:t>ACUERDOS - ALIANZAS – NEGOCIACIONES – LUCHA</a:t>
            </a:r>
          </a:p>
          <a:p>
            <a:pPr algn="ctr"/>
            <a:endParaRPr lang="es-ES" sz="2800" b="1" dirty="0"/>
          </a:p>
          <a:p>
            <a:pPr algn="ctr"/>
            <a:r>
              <a:rPr lang="es-ES" sz="3600" b="1" dirty="0"/>
              <a:t>ALIADOS – ADVERSARIOS – ENEMIGOS…  </a:t>
            </a:r>
            <a:r>
              <a:rPr lang="es-ES" sz="4000" b="1" dirty="0"/>
              <a:t>INDIFERENTES</a:t>
            </a:r>
            <a:endParaRPr lang="es-ES" sz="3600" b="1" dirty="0"/>
          </a:p>
          <a:p>
            <a:pPr algn="ctr"/>
            <a:endParaRPr lang="es-ES" sz="2800" b="1" dirty="0"/>
          </a:p>
          <a:p>
            <a:pPr algn="ctr"/>
            <a:endParaRPr lang="es-ES" b="1" dirty="0"/>
          </a:p>
          <a:p>
            <a:endParaRPr lang="es-ES" dirty="0"/>
          </a:p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CAEF19-DD13-4999-A584-1E9854AD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995" y="520408"/>
            <a:ext cx="4855135" cy="27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01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2D701D-7CA9-6B4D-9C5E-363524ED0DFD}"/>
              </a:ext>
            </a:extLst>
          </p:cNvPr>
          <p:cNvSpPr txBox="1"/>
          <p:nvPr/>
        </p:nvSpPr>
        <p:spPr>
          <a:xfrm>
            <a:off x="889780" y="1143304"/>
            <a:ext cx="1053993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3200" b="1" dirty="0"/>
              <a:t>Consignas </a:t>
            </a:r>
          </a:p>
          <a:p>
            <a:pPr algn="ctr"/>
            <a:r>
              <a:rPr lang="es-AR" sz="3200" b="1" dirty="0"/>
              <a:t>para el</a:t>
            </a:r>
          </a:p>
          <a:p>
            <a:pPr algn="ctr"/>
            <a:r>
              <a:rPr lang="es-AR" sz="3200" b="1" dirty="0"/>
              <a:t>DEBATE GRUPAL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sz="2000" dirty="0"/>
              <a:t>- ¿CUÁL ES NUESTRA UTOPIA? QUE MUNDO QUEREMOS Y QUE YA LATE </a:t>
            </a:r>
            <a:r>
              <a:rPr lang="es-AR" sz="2400" b="1" dirty="0"/>
              <a:t>EN NUESTRAS CASAS</a:t>
            </a:r>
          </a:p>
          <a:p>
            <a:endParaRPr lang="es-AR" sz="2000" dirty="0"/>
          </a:p>
          <a:p>
            <a:r>
              <a:rPr lang="es-AR" sz="2000" dirty="0"/>
              <a:t>-  ¿COMO SUMAR VOLUNTADES Y APOYOS?</a:t>
            </a:r>
          </a:p>
          <a:p>
            <a:r>
              <a:rPr lang="es-AR" sz="2000" dirty="0"/>
              <a:t>ACCIONES, </a:t>
            </a:r>
            <a:r>
              <a:rPr lang="es-AR" sz="2400" dirty="0"/>
              <a:t>ESTRATEGIAS. </a:t>
            </a:r>
            <a:r>
              <a:rPr lang="es-AR" sz="2400" b="1" dirty="0"/>
              <a:t>ALIADOS, ADVERSARIOS, </a:t>
            </a:r>
            <a:r>
              <a:rPr lang="es-AR" sz="3200" b="1" dirty="0"/>
              <a:t>INDIFERENTES.</a:t>
            </a:r>
            <a:endParaRPr lang="es-AR" b="1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5729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7F356C-B55A-4480-85D6-DEBE495D8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79" y="145716"/>
            <a:ext cx="4438273" cy="26032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7C65F2-3DEC-48D3-AB16-755E3536E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170" y="235922"/>
            <a:ext cx="4852837" cy="27373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EA7D92C-D118-4606-967D-8D720C756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839850"/>
            <a:ext cx="3927612" cy="392761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C31F8B7-2988-47B8-88D4-D75808176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78" y="4424914"/>
            <a:ext cx="4101830" cy="234254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A331646-AFD7-413D-BF6C-BAD6B3BDFB14}"/>
              </a:ext>
            </a:extLst>
          </p:cNvPr>
          <p:cNvSpPr txBox="1"/>
          <p:nvPr/>
        </p:nvSpPr>
        <p:spPr>
          <a:xfrm>
            <a:off x="4912859" y="3212264"/>
            <a:ext cx="7142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La fuerza de los pueblos reside en su corazón.</a:t>
            </a:r>
          </a:p>
          <a:p>
            <a:pPr algn="r"/>
            <a:r>
              <a:rPr lang="es-ES" sz="2000" b="1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Es la fuerza que no poseen sus enemigos, porque ellos han suprimido del mundo todo lo que suene a corazón</a:t>
            </a:r>
            <a:r>
              <a:rPr lang="es-ES" b="1" i="0" dirty="0">
                <a:solidFill>
                  <a:srgbClr val="080809"/>
                </a:solidFill>
                <a:effectLst/>
                <a:latin typeface="Segoe UI Historic" panose="020B0502040204020203" pitchFamily="34" charset="0"/>
              </a:rPr>
              <a:t>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30FA139-C35F-43C2-893C-7F5A0F28600C}"/>
              </a:ext>
            </a:extLst>
          </p:cNvPr>
          <p:cNvSpPr txBox="1"/>
          <p:nvPr/>
        </p:nvSpPr>
        <p:spPr>
          <a:xfrm>
            <a:off x="9422296" y="4711973"/>
            <a:ext cx="266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/>
              <a:t>EVA PERON</a:t>
            </a:r>
            <a:endParaRPr lang="es-AR" sz="2800" b="1" dirty="0"/>
          </a:p>
        </p:txBody>
      </p:sp>
    </p:spTree>
    <p:extLst>
      <p:ext uri="{BB962C8B-B14F-4D97-AF65-F5344CB8AC3E}">
        <p14:creationId xmlns:p14="http://schemas.microsoft.com/office/powerpoint/2010/main" val="112558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7CC1A6A-A238-462B-AE61-317B9B8528BC}"/>
              </a:ext>
            </a:extLst>
          </p:cNvPr>
          <p:cNvSpPr/>
          <p:nvPr/>
        </p:nvSpPr>
        <p:spPr>
          <a:xfrm>
            <a:off x="848138" y="3723861"/>
            <a:ext cx="10865789" cy="503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A0A7DE-8683-416F-9192-2749E03CB77B}"/>
              </a:ext>
            </a:extLst>
          </p:cNvPr>
          <p:cNvSpPr txBox="1"/>
          <p:nvPr/>
        </p:nvSpPr>
        <p:spPr>
          <a:xfrm>
            <a:off x="4386469" y="1168201"/>
            <a:ext cx="5221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LA HISTORIA EN AMERICA</a:t>
            </a:r>
            <a:endParaRPr lang="es-AR" sz="36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B0EEF8-281B-4027-AC6C-AF6B33DA1029}"/>
              </a:ext>
            </a:extLst>
          </p:cNvPr>
          <p:cNvSpPr txBox="1"/>
          <p:nvPr/>
        </p:nvSpPr>
        <p:spPr>
          <a:xfrm>
            <a:off x="796125" y="4427090"/>
            <a:ext cx="25561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PUEBLOS</a:t>
            </a:r>
          </a:p>
          <a:p>
            <a:r>
              <a:rPr lang="es-ES" b="1" dirty="0"/>
              <a:t>CIUDADES ESTADO</a:t>
            </a:r>
          </a:p>
          <a:p>
            <a:r>
              <a:rPr lang="es-ES" b="1" dirty="0"/>
              <a:t>IMPERIOS </a:t>
            </a:r>
          </a:p>
          <a:p>
            <a:r>
              <a:rPr lang="es-ES" sz="2400" b="1" dirty="0"/>
              <a:t>CULTURA PROPIA</a:t>
            </a:r>
            <a:endParaRPr lang="es-AR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13FBCA-37E5-4B11-AFE7-4687A8E32EDC}"/>
              </a:ext>
            </a:extLst>
          </p:cNvPr>
          <p:cNvSpPr txBox="1"/>
          <p:nvPr/>
        </p:nvSpPr>
        <p:spPr>
          <a:xfrm>
            <a:off x="3352301" y="4437757"/>
            <a:ext cx="2928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LLEGADA DEL CONQUISTADOR</a:t>
            </a:r>
          </a:p>
          <a:p>
            <a:r>
              <a:rPr lang="es-ES" sz="2400" b="1" dirty="0"/>
              <a:t>GENOCIDIO AMERICANO</a:t>
            </a:r>
            <a:endParaRPr lang="es-AR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A3DBCC-8595-4D68-8180-991D8BA53E77}"/>
              </a:ext>
            </a:extLst>
          </p:cNvPr>
          <p:cNvSpPr txBox="1"/>
          <p:nvPr/>
        </p:nvSpPr>
        <p:spPr>
          <a:xfrm>
            <a:off x="5824329" y="4227443"/>
            <a:ext cx="23456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1780 TUPAC AMARU 1791 REVOLUCION HAITIANA</a:t>
            </a:r>
            <a:endParaRPr lang="es-AR" b="1" dirty="0"/>
          </a:p>
          <a:p>
            <a:r>
              <a:rPr lang="es-ES" sz="2400" b="1" dirty="0"/>
              <a:t>LUCHAS DE EMANCIPACION</a:t>
            </a:r>
          </a:p>
          <a:p>
            <a:r>
              <a:rPr lang="es-ES" b="1" dirty="0"/>
              <a:t>Una Patria Grande para todos.</a:t>
            </a:r>
            <a:endParaRPr lang="es-ES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60491E-0760-491C-86B5-FBD0B4E399B9}"/>
              </a:ext>
            </a:extLst>
          </p:cNvPr>
          <p:cNvSpPr txBox="1"/>
          <p:nvPr/>
        </p:nvSpPr>
        <p:spPr>
          <a:xfrm>
            <a:off x="9022742" y="4253091"/>
            <a:ext cx="269118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UNA NACION “PARA POCOS”</a:t>
            </a:r>
          </a:p>
          <a:p>
            <a:r>
              <a:rPr lang="es-ES" b="1" dirty="0"/>
              <a:t>SIN INDIOS Y CON CRIOLLOS POBRES</a:t>
            </a:r>
          </a:p>
          <a:p>
            <a:r>
              <a:rPr lang="es-ES" b="1" dirty="0"/>
              <a:t>Estancias y un puerto para exportar vacas y granos a  Inglaterra.</a:t>
            </a:r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61F0DEC-750A-4277-BF68-EA21E91885FF}"/>
              </a:ext>
            </a:extLst>
          </p:cNvPr>
          <p:cNvSpPr txBox="1"/>
          <p:nvPr/>
        </p:nvSpPr>
        <p:spPr>
          <a:xfrm>
            <a:off x="3352301" y="3429000"/>
            <a:ext cx="810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1492</a:t>
            </a:r>
            <a:endParaRPr lang="es-AR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EDB9CE-4F79-4E95-8569-B194C7022994}"/>
              </a:ext>
            </a:extLst>
          </p:cNvPr>
          <p:cNvSpPr txBox="1"/>
          <p:nvPr/>
        </p:nvSpPr>
        <p:spPr>
          <a:xfrm>
            <a:off x="796125" y="3429000"/>
            <a:ext cx="230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10.000 AC - 1492</a:t>
            </a:r>
            <a:endParaRPr lang="es-AR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71FB664-F968-4195-A30D-96D5D6D7C891}"/>
              </a:ext>
            </a:extLst>
          </p:cNvPr>
          <p:cNvSpPr txBox="1"/>
          <p:nvPr/>
        </p:nvSpPr>
        <p:spPr>
          <a:xfrm>
            <a:off x="5936725" y="3429000"/>
            <a:ext cx="131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1700-1850</a:t>
            </a:r>
            <a:endParaRPr lang="es-AR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6FE7565-21D1-476D-B3D2-14BFFE837B66}"/>
              </a:ext>
            </a:extLst>
          </p:cNvPr>
          <p:cNvSpPr txBox="1"/>
          <p:nvPr/>
        </p:nvSpPr>
        <p:spPr>
          <a:xfrm>
            <a:off x="9022742" y="3476580"/>
            <a:ext cx="1683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1850 - 1930</a:t>
            </a:r>
            <a:endParaRPr lang="es-AR" sz="2000" b="1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8570332-8570-4103-B052-7F384B7BF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1" y="182217"/>
            <a:ext cx="2305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546097-EC94-4E4A-96B6-2FCB40C29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7" y="4010032"/>
            <a:ext cx="6745111" cy="21320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D566885-ED3A-5949-85B0-B04E4016B5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t="4763"/>
          <a:stretch/>
        </p:blipFill>
        <p:spPr>
          <a:xfrm>
            <a:off x="7250578" y="3435174"/>
            <a:ext cx="4701474" cy="27069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234284-5293-4D44-9940-AD3554698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578" y="234057"/>
            <a:ext cx="3617509" cy="251851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5B5AF3-553F-9C4E-9C01-BAA8B24109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23" y="299877"/>
            <a:ext cx="4595844" cy="27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20C594-7F3A-460F-821A-4514C023F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" y="1106832"/>
            <a:ext cx="12050167" cy="46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8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8A735D6-1EE3-4EAD-B2F0-92ADD89D7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6" y="3813647"/>
            <a:ext cx="10416208" cy="5364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95733C5-22B4-4B30-AD1A-8AAAF8E5E72B}"/>
              </a:ext>
            </a:extLst>
          </p:cNvPr>
          <p:cNvSpPr txBox="1"/>
          <p:nvPr/>
        </p:nvSpPr>
        <p:spPr>
          <a:xfrm>
            <a:off x="6200999" y="1696645"/>
            <a:ext cx="7407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/>
              <a:t>LA HISTORIA EN AMERICA</a:t>
            </a:r>
            <a:endParaRPr lang="es-AR" sz="36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7E54C11-0DAB-401E-AF70-1D548B3B5426}"/>
              </a:ext>
            </a:extLst>
          </p:cNvPr>
          <p:cNvSpPr txBox="1"/>
          <p:nvPr/>
        </p:nvSpPr>
        <p:spPr>
          <a:xfrm>
            <a:off x="721829" y="4426225"/>
            <a:ext cx="29684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GOBIERNO DE LOS RICOS</a:t>
            </a:r>
          </a:p>
          <a:p>
            <a:endParaRPr lang="es-ES" b="1" dirty="0"/>
          </a:p>
          <a:p>
            <a:r>
              <a:rPr lang="es-ES" b="1" dirty="0"/>
              <a:t>Partidos de clase</a:t>
            </a:r>
          </a:p>
          <a:p>
            <a:r>
              <a:rPr lang="es-ES" b="1" dirty="0"/>
              <a:t>Inmigración y pobreza</a:t>
            </a:r>
          </a:p>
          <a:p>
            <a:r>
              <a:rPr lang="es-ES" b="1" dirty="0"/>
              <a:t>Fraude patriótico</a:t>
            </a:r>
          </a:p>
          <a:p>
            <a:r>
              <a:rPr lang="es-ES" b="1" dirty="0"/>
              <a:t>Década infame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AR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E658F85-3358-4E66-B7D0-AA4E2D761177}"/>
              </a:ext>
            </a:extLst>
          </p:cNvPr>
          <p:cNvSpPr txBox="1"/>
          <p:nvPr/>
        </p:nvSpPr>
        <p:spPr>
          <a:xfrm>
            <a:off x="4035286" y="4426225"/>
            <a:ext cx="3816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GOBIERNOS DE LOS PUEBLOS</a:t>
            </a:r>
          </a:p>
          <a:p>
            <a:endParaRPr lang="es-ES" b="1" dirty="0"/>
          </a:p>
          <a:p>
            <a:r>
              <a:rPr lang="es-ES" b="1" dirty="0"/>
              <a:t>Gobierno peronista</a:t>
            </a:r>
          </a:p>
          <a:p>
            <a:r>
              <a:rPr lang="es-ES" b="1" dirty="0"/>
              <a:t>E. Gaitán – G. Vargas – L. Cárdenas</a:t>
            </a:r>
          </a:p>
          <a:p>
            <a:r>
              <a:rPr lang="es-ES" b="1" dirty="0"/>
              <a:t>Revolución cubana</a:t>
            </a:r>
          </a:p>
          <a:p>
            <a:r>
              <a:rPr lang="es-ES" b="1" dirty="0"/>
              <a:t>Iglesia del Tercer Mundo </a:t>
            </a:r>
            <a:endParaRPr lang="es-AR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FC0164-4963-49AE-BEF3-81BCC2B9E4A1}"/>
              </a:ext>
            </a:extLst>
          </p:cNvPr>
          <p:cNvSpPr txBox="1"/>
          <p:nvPr/>
        </p:nvSpPr>
        <p:spPr>
          <a:xfrm>
            <a:off x="8196882" y="4461084"/>
            <a:ext cx="3816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VUELVEN LOS RICOS</a:t>
            </a:r>
          </a:p>
          <a:p>
            <a:endParaRPr lang="es-ES" b="1" dirty="0"/>
          </a:p>
          <a:p>
            <a:r>
              <a:rPr lang="es-ES" b="1" dirty="0"/>
              <a:t>Golpes militares</a:t>
            </a:r>
          </a:p>
          <a:p>
            <a:r>
              <a:rPr lang="es-ES" b="1" dirty="0"/>
              <a:t>Desapariciones</a:t>
            </a:r>
          </a:p>
          <a:p>
            <a:r>
              <a:rPr lang="es-ES" b="1" dirty="0"/>
              <a:t>Guerra de Malvinas</a:t>
            </a:r>
          </a:p>
          <a:p>
            <a:r>
              <a:rPr lang="es-ES" b="1" dirty="0"/>
              <a:t>DEMOCRACIAS DE BAJA INTENSIDAD:</a:t>
            </a:r>
          </a:p>
          <a:p>
            <a:r>
              <a:rPr lang="es-ES" b="1" dirty="0"/>
              <a:t>GOBIERNO DE LOS NEGOCIOS</a:t>
            </a:r>
          </a:p>
          <a:p>
            <a:r>
              <a:rPr lang="es-ES" b="1" dirty="0"/>
              <a:t>EEUU impone el neoliberalismo</a:t>
            </a:r>
          </a:p>
          <a:p>
            <a:endParaRPr lang="es-ES" dirty="0"/>
          </a:p>
          <a:p>
            <a:endParaRPr lang="es-A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17A676-48DB-4811-9B7A-51E8E58AF0CD}"/>
              </a:ext>
            </a:extLst>
          </p:cNvPr>
          <p:cNvSpPr txBox="1"/>
          <p:nvPr/>
        </p:nvSpPr>
        <p:spPr>
          <a:xfrm>
            <a:off x="721829" y="3447181"/>
            <a:ext cx="2107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1880 - 1930</a:t>
            </a:r>
            <a:endParaRPr lang="es-AR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4D57A4-0F4F-4912-804D-4AAF554B0768}"/>
              </a:ext>
            </a:extLst>
          </p:cNvPr>
          <p:cNvSpPr txBox="1"/>
          <p:nvPr/>
        </p:nvSpPr>
        <p:spPr>
          <a:xfrm>
            <a:off x="4035286" y="3444134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1940 - 1970</a:t>
            </a:r>
            <a:endParaRPr lang="es-AR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FA75004-09B1-4F91-994F-8DB6C85E8E37}"/>
              </a:ext>
            </a:extLst>
          </p:cNvPr>
          <p:cNvSpPr txBox="1"/>
          <p:nvPr/>
        </p:nvSpPr>
        <p:spPr>
          <a:xfrm>
            <a:off x="8196882" y="3429000"/>
            <a:ext cx="239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1955 -1990</a:t>
            </a:r>
            <a:endParaRPr lang="es-AR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82FE52D-9D67-4A13-987C-AE1CC387C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296560"/>
            <a:ext cx="23050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0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7B9E3F-71C0-EF4C-86C2-B0E0400CC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"/>
            <a:ext cx="12195662" cy="68559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43B589A-6532-0246-AF46-E0680FDD585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62" y="3048000"/>
            <a:ext cx="6286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0D8655-22C6-0B46-ABF3-FAE1B77EC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52" y="0"/>
            <a:ext cx="9066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2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F43274-83D7-7E4A-B5C3-1244D4FFD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11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9619</TotalTime>
  <Words>666</Words>
  <Application>Microsoft Macintosh PowerPoint</Application>
  <PresentationFormat>Panorámica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Segoe UI Historic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MacBook</cp:lastModifiedBy>
  <cp:revision>72</cp:revision>
  <dcterms:created xsi:type="dcterms:W3CDTF">2025-05-09T14:27:43Z</dcterms:created>
  <dcterms:modified xsi:type="dcterms:W3CDTF">2025-08-04T19:47:51Z</dcterms:modified>
</cp:coreProperties>
</file>